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64" r:id="rId3"/>
    <p:sldId id="281" r:id="rId4"/>
    <p:sldId id="282" r:id="rId5"/>
    <p:sldId id="265" r:id="rId6"/>
    <p:sldId id="266" r:id="rId7"/>
    <p:sldId id="274" r:id="rId8"/>
    <p:sldId id="283" r:id="rId9"/>
    <p:sldId id="284" r:id="rId10"/>
    <p:sldId id="287" r:id="rId11"/>
    <p:sldId id="288" r:id="rId12"/>
    <p:sldId id="289" r:id="rId13"/>
    <p:sldId id="290" r:id="rId14"/>
    <p:sldId id="291" r:id="rId15"/>
    <p:sldId id="292" r:id="rId16"/>
    <p:sldId id="295" r:id="rId17"/>
    <p:sldId id="294" r:id="rId18"/>
    <p:sldId id="293" r:id="rId19"/>
    <p:sldId id="296" r:id="rId20"/>
    <p:sldId id="297" r:id="rId21"/>
    <p:sldId id="286" r:id="rId22"/>
    <p:sldId id="279" r:id="rId23"/>
    <p:sldId id="298" r:id="rId24"/>
    <p:sldId id="28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796360E8-9826-4932-ABFB-17A983F85B0E}"/>
    <pc:docChg chg="custSel modSld">
      <pc:chgData name="Mariëlle  Huisman" userId="55be1199-5f3d-4c54-9c78-5059b7043508" providerId="ADAL" clId="{796360E8-9826-4932-ABFB-17A983F85B0E}" dt="2019-11-04T12:20:47.597" v="25" actId="20577"/>
      <pc:docMkLst>
        <pc:docMk/>
      </pc:docMkLst>
      <pc:sldChg chg="modSp">
        <pc:chgData name="Mariëlle  Huisman" userId="55be1199-5f3d-4c54-9c78-5059b7043508" providerId="ADAL" clId="{796360E8-9826-4932-ABFB-17A983F85B0E}" dt="2019-11-04T12:20:47.597" v="25" actId="20577"/>
        <pc:sldMkLst>
          <pc:docMk/>
          <pc:sldMk cId="664229352" sldId="257"/>
        </pc:sldMkLst>
        <pc:spChg chg="mod">
          <ac:chgData name="Mariëlle  Huisman" userId="55be1199-5f3d-4c54-9c78-5059b7043508" providerId="ADAL" clId="{796360E8-9826-4932-ABFB-17A983F85B0E}" dt="2019-11-04T12:19:45.832" v="21" actId="20577"/>
          <ac:spMkLst>
            <pc:docMk/>
            <pc:sldMk cId="664229352" sldId="257"/>
            <ac:spMk id="2" creationId="{9EEDE6A9-4710-4474-9997-4DC7C0F9FDF0}"/>
          </ac:spMkLst>
        </pc:spChg>
        <pc:spChg chg="mod">
          <ac:chgData name="Mariëlle  Huisman" userId="55be1199-5f3d-4c54-9c78-5059b7043508" providerId="ADAL" clId="{796360E8-9826-4932-ABFB-17A983F85B0E}" dt="2019-11-04T12:20:47.597" v="25" actId="20577"/>
          <ac:spMkLst>
            <pc:docMk/>
            <pc:sldMk cId="664229352" sldId="257"/>
            <ac:spMk id="3" creationId="{EDF6C638-BD9C-4543-AC3C-C25DAA4ACE3C}"/>
          </ac:spMkLst>
        </pc:spChg>
      </pc:sldChg>
    </pc:docChg>
  </pc:docChgLst>
  <pc:docChgLst>
    <pc:chgData name="Mariëlle  Huisman" userId="55be1199-5f3d-4c54-9c78-5059b7043508" providerId="ADAL" clId="{3D967FF7-A7FF-4689-AAEF-4B0762C5F84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DF061-C2F9-434C-A612-69778FA0B5A9}" type="datetimeFigureOut">
              <a:rPr lang="nl-NL" smtClean="0"/>
              <a:t>4-11-2019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44486-7861-41A9-AF33-E45F5CA0809C}" type="slidenum">
              <a:rPr lang="nl-NL" smtClean="0"/>
              <a:t>‹nr.›</a:t>
            </a:fld>
            <a:endParaRPr lang="nl-NL"/>
          </a:p>
        </p:txBody>
      </p:sp>
    </p:spTree>
    <p:extLst>
      <p:ext uri="{BB962C8B-B14F-4D97-AF65-F5344CB8AC3E}">
        <p14:creationId xmlns:p14="http://schemas.microsoft.com/office/powerpoint/2010/main" val="160077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een situatie waarin men te weinig geld heeft om deel te nemen aan de samenleving.</a:t>
            </a:r>
          </a:p>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3</a:t>
            </a:fld>
            <a:endParaRPr lang="nl-NL"/>
          </a:p>
        </p:txBody>
      </p:sp>
    </p:spTree>
    <p:extLst>
      <p:ext uri="{BB962C8B-B14F-4D97-AF65-F5344CB8AC3E}">
        <p14:creationId xmlns:p14="http://schemas.microsoft.com/office/powerpoint/2010/main" val="328832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16</a:t>
            </a:fld>
            <a:endParaRPr lang="nl-NL"/>
          </a:p>
        </p:txBody>
      </p:sp>
    </p:spTree>
    <p:extLst>
      <p:ext uri="{BB962C8B-B14F-4D97-AF65-F5344CB8AC3E}">
        <p14:creationId xmlns:p14="http://schemas.microsoft.com/office/powerpoint/2010/main" val="73428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Zin vaak van anderen afhankelijk</a:t>
            </a:r>
          </a:p>
          <a:p>
            <a:r>
              <a:rPr lang="nl-NL" dirty="0"/>
              <a:t>Ervaren meer wantrouwen naar anderen en instanties</a:t>
            </a:r>
          </a:p>
          <a:p>
            <a:r>
              <a:rPr lang="nl-NL" dirty="0"/>
              <a:t>Minder sociale contacten</a:t>
            </a:r>
          </a:p>
          <a:p>
            <a:r>
              <a:rPr lang="nl-NL" dirty="0"/>
              <a:t>Minder kans op de arbeidsmarkt</a:t>
            </a:r>
          </a:p>
          <a:p>
            <a:r>
              <a:rPr lang="nl-NL" dirty="0"/>
              <a:t>Problemen op het werk</a:t>
            </a:r>
          </a:p>
          <a:p>
            <a:r>
              <a:rPr lang="nl-NL" dirty="0"/>
              <a:t>Uit onderzoek blijkt dat laaggeletterden minder vaak vrijwilligerswerk doen</a:t>
            </a:r>
          </a:p>
          <a:p>
            <a:r>
              <a:rPr lang="nl-NL" dirty="0"/>
              <a:t>Communicatieproblemen met </a:t>
            </a:r>
            <a:r>
              <a:rPr lang="nl-NL" dirty="0" err="1"/>
              <a:t>wanbetalen</a:t>
            </a:r>
            <a:r>
              <a:rPr lang="nl-NL" dirty="0"/>
              <a:t> of schulden tot gevolg</a:t>
            </a:r>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17</a:t>
            </a:fld>
            <a:endParaRPr lang="nl-NL"/>
          </a:p>
        </p:txBody>
      </p:sp>
    </p:spTree>
    <p:extLst>
      <p:ext uri="{BB962C8B-B14F-4D97-AF65-F5344CB8AC3E}">
        <p14:creationId xmlns:p14="http://schemas.microsoft.com/office/powerpoint/2010/main" val="415172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18</a:t>
            </a:fld>
            <a:endParaRPr lang="nl-NL"/>
          </a:p>
        </p:txBody>
      </p:sp>
    </p:spTree>
    <p:extLst>
      <p:ext uri="{BB962C8B-B14F-4D97-AF65-F5344CB8AC3E}">
        <p14:creationId xmlns:p14="http://schemas.microsoft.com/office/powerpoint/2010/main" val="136066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19</a:t>
            </a:fld>
            <a:endParaRPr lang="nl-NL"/>
          </a:p>
        </p:txBody>
      </p:sp>
    </p:spTree>
    <p:extLst>
      <p:ext uri="{BB962C8B-B14F-4D97-AF65-F5344CB8AC3E}">
        <p14:creationId xmlns:p14="http://schemas.microsoft.com/office/powerpoint/2010/main" val="5411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20</a:t>
            </a:fld>
            <a:endParaRPr lang="nl-NL"/>
          </a:p>
        </p:txBody>
      </p:sp>
    </p:spTree>
    <p:extLst>
      <p:ext uri="{BB962C8B-B14F-4D97-AF65-F5344CB8AC3E}">
        <p14:creationId xmlns:p14="http://schemas.microsoft.com/office/powerpoint/2010/main" val="360123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21</a:t>
            </a:fld>
            <a:endParaRPr lang="nl-NL"/>
          </a:p>
        </p:txBody>
      </p:sp>
    </p:spTree>
    <p:extLst>
      <p:ext uri="{BB962C8B-B14F-4D97-AF65-F5344CB8AC3E}">
        <p14:creationId xmlns:p14="http://schemas.microsoft.com/office/powerpoint/2010/main" val="180321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Ondersteuning beiden bij financiën</a:t>
            </a:r>
          </a:p>
          <a:p>
            <a:r>
              <a:rPr lang="nl-NL" dirty="0"/>
              <a:t>Wijzen op vormen van bijzondere bijstand en toeslagen</a:t>
            </a:r>
          </a:p>
          <a:p>
            <a:r>
              <a:rPr lang="nl-NL" dirty="0"/>
              <a:t>Aanmelden bij Voedsel- en kledingbank</a:t>
            </a:r>
          </a:p>
          <a:p>
            <a:r>
              <a:rPr lang="nl-NL" dirty="0"/>
              <a:t>Wijzen op voorzieningen zoals stichting Leergeld, Stichting Urgente Noden Noord Nederland, Schuldhulpverlening</a:t>
            </a:r>
          </a:p>
          <a:p>
            <a:r>
              <a:rPr lang="nl-NL" dirty="0"/>
              <a:t>Wijzen op laagdrempelige voorzieningen vanuit de gemeente</a:t>
            </a:r>
          </a:p>
          <a:p>
            <a:r>
              <a:rPr lang="nl-NL" dirty="0"/>
              <a:t>Vergroten van zelfredzaamheid</a:t>
            </a:r>
          </a:p>
          <a:p>
            <a:r>
              <a:rPr lang="nl-NL" dirty="0"/>
              <a:t>Empowerment </a:t>
            </a:r>
          </a:p>
          <a:p>
            <a:r>
              <a:rPr lang="nl-NL" dirty="0"/>
              <a:t>Regie vergroten</a:t>
            </a:r>
          </a:p>
          <a:p>
            <a:r>
              <a:rPr lang="nl-NL" dirty="0"/>
              <a:t>Chronische stress verminderen die armoede veroorzaakt door meer kennis vergroten.</a:t>
            </a:r>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22</a:t>
            </a:fld>
            <a:endParaRPr lang="nl-NL"/>
          </a:p>
        </p:txBody>
      </p:sp>
    </p:spTree>
    <p:extLst>
      <p:ext uri="{BB962C8B-B14F-4D97-AF65-F5344CB8AC3E}">
        <p14:creationId xmlns:p14="http://schemas.microsoft.com/office/powerpoint/2010/main" val="213186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Ondersteuning beiden bij financiën</a:t>
            </a:r>
          </a:p>
          <a:p>
            <a:r>
              <a:rPr lang="nl-NL" dirty="0"/>
              <a:t>Wijzen op vormen van bijzondere bijstand en toeslagen</a:t>
            </a:r>
          </a:p>
          <a:p>
            <a:r>
              <a:rPr lang="nl-NL" dirty="0"/>
              <a:t>Aanmelden bij Voedsel- en kledingbank</a:t>
            </a:r>
          </a:p>
          <a:p>
            <a:r>
              <a:rPr lang="nl-NL" dirty="0"/>
              <a:t>Wijzen op voorzieningen zoals stichting Leergeld, Stichting Urgente Noden Noord Nederland, Schuldhulpverlening</a:t>
            </a:r>
          </a:p>
          <a:p>
            <a:r>
              <a:rPr lang="nl-NL" dirty="0"/>
              <a:t>Wijzen op laagdrempelige voorzieningen vanuit de gemeente</a:t>
            </a:r>
          </a:p>
          <a:p>
            <a:r>
              <a:rPr lang="nl-NL" dirty="0"/>
              <a:t>Vergroten van zelfredzaamheid</a:t>
            </a:r>
          </a:p>
          <a:p>
            <a:r>
              <a:rPr lang="nl-NL" dirty="0"/>
              <a:t>Empowerment </a:t>
            </a:r>
          </a:p>
          <a:p>
            <a:r>
              <a:rPr lang="nl-NL" dirty="0"/>
              <a:t>Regie vergroten</a:t>
            </a:r>
          </a:p>
          <a:p>
            <a:r>
              <a:rPr lang="nl-NL" dirty="0"/>
              <a:t>Chronische stress verminderen die armoede veroorzaakt door meer kennis vergroten.</a:t>
            </a:r>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23</a:t>
            </a:fld>
            <a:endParaRPr lang="nl-NL"/>
          </a:p>
        </p:txBody>
      </p:sp>
    </p:spTree>
    <p:extLst>
      <p:ext uri="{BB962C8B-B14F-4D97-AF65-F5344CB8AC3E}">
        <p14:creationId xmlns:p14="http://schemas.microsoft.com/office/powerpoint/2010/main" val="323636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Ondersteuning beiden bij financiën</a:t>
            </a:r>
          </a:p>
          <a:p>
            <a:r>
              <a:rPr lang="nl-NL" dirty="0"/>
              <a:t>Wijzen op vormen van bijzondere bijstand en toeslagen</a:t>
            </a:r>
          </a:p>
          <a:p>
            <a:r>
              <a:rPr lang="nl-NL" dirty="0"/>
              <a:t>Aanmelden bij Voedsel- en kledingbank</a:t>
            </a:r>
          </a:p>
          <a:p>
            <a:r>
              <a:rPr lang="nl-NL" dirty="0"/>
              <a:t>Wijzen op voorzieningen zoals stichting Leergeld, Stichting Urgente Noden Noord Nederland, Schuldhulpverlening</a:t>
            </a:r>
          </a:p>
          <a:p>
            <a:r>
              <a:rPr lang="nl-NL" dirty="0"/>
              <a:t>Wijzen op laagdrempelige voorzieningen vanuit de gemeente</a:t>
            </a:r>
          </a:p>
          <a:p>
            <a:r>
              <a:rPr lang="nl-NL" dirty="0"/>
              <a:t>Vergroten van zelfredzaamheid</a:t>
            </a:r>
          </a:p>
          <a:p>
            <a:r>
              <a:rPr lang="nl-NL" dirty="0"/>
              <a:t>Empowerment </a:t>
            </a:r>
          </a:p>
          <a:p>
            <a:r>
              <a:rPr lang="nl-NL" dirty="0"/>
              <a:t>Regie vergroten</a:t>
            </a:r>
          </a:p>
          <a:p>
            <a:r>
              <a:rPr lang="nl-NL" dirty="0"/>
              <a:t>Chronische stress verminderen die armoede veroorzaakt door meer kennis vergroten.</a:t>
            </a:r>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24</a:t>
            </a:fld>
            <a:endParaRPr lang="nl-NL"/>
          </a:p>
        </p:txBody>
      </p:sp>
    </p:spTree>
    <p:extLst>
      <p:ext uri="{BB962C8B-B14F-4D97-AF65-F5344CB8AC3E}">
        <p14:creationId xmlns:p14="http://schemas.microsoft.com/office/powerpoint/2010/main" val="140433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basisbehoeftenbudget omvat de minimale uitgaven van een zelfstandig huishouden aan onvermijdbare, basale zaken als voedsel, kleding en wonen. Ook de uitgaven aan andere moeilijk te vermijden posten, zoals verzekeringen en persoonlijke verzorging, zijn meegeteld. </a:t>
            </a:r>
          </a:p>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8</a:t>
            </a:fld>
            <a:endParaRPr lang="nl-NL"/>
          </a:p>
        </p:txBody>
      </p:sp>
    </p:spTree>
    <p:extLst>
      <p:ext uri="{BB962C8B-B14F-4D97-AF65-F5344CB8AC3E}">
        <p14:creationId xmlns:p14="http://schemas.microsoft.com/office/powerpoint/2010/main" val="354546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9</a:t>
            </a:fld>
            <a:endParaRPr lang="nl-NL"/>
          </a:p>
        </p:txBody>
      </p:sp>
    </p:spTree>
    <p:extLst>
      <p:ext uri="{BB962C8B-B14F-4D97-AF65-F5344CB8AC3E}">
        <p14:creationId xmlns:p14="http://schemas.microsoft.com/office/powerpoint/2010/main" val="403504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10</a:t>
            </a:fld>
            <a:endParaRPr lang="nl-NL"/>
          </a:p>
        </p:txBody>
      </p:sp>
    </p:spTree>
    <p:extLst>
      <p:ext uri="{BB962C8B-B14F-4D97-AF65-F5344CB8AC3E}">
        <p14:creationId xmlns:p14="http://schemas.microsoft.com/office/powerpoint/2010/main" val="142920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11</a:t>
            </a:fld>
            <a:endParaRPr lang="nl-NL"/>
          </a:p>
        </p:txBody>
      </p:sp>
    </p:spTree>
    <p:extLst>
      <p:ext uri="{BB962C8B-B14F-4D97-AF65-F5344CB8AC3E}">
        <p14:creationId xmlns:p14="http://schemas.microsoft.com/office/powerpoint/2010/main" val="90832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12</a:t>
            </a:fld>
            <a:endParaRPr lang="nl-NL"/>
          </a:p>
        </p:txBody>
      </p:sp>
    </p:spTree>
    <p:extLst>
      <p:ext uri="{BB962C8B-B14F-4D97-AF65-F5344CB8AC3E}">
        <p14:creationId xmlns:p14="http://schemas.microsoft.com/office/powerpoint/2010/main" val="281340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13</a:t>
            </a:fld>
            <a:endParaRPr lang="nl-NL"/>
          </a:p>
        </p:txBody>
      </p:sp>
    </p:spTree>
    <p:extLst>
      <p:ext uri="{BB962C8B-B14F-4D97-AF65-F5344CB8AC3E}">
        <p14:creationId xmlns:p14="http://schemas.microsoft.com/office/powerpoint/2010/main" val="306335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14</a:t>
            </a:fld>
            <a:endParaRPr lang="nl-NL"/>
          </a:p>
        </p:txBody>
      </p:sp>
    </p:spTree>
    <p:extLst>
      <p:ext uri="{BB962C8B-B14F-4D97-AF65-F5344CB8AC3E}">
        <p14:creationId xmlns:p14="http://schemas.microsoft.com/office/powerpoint/2010/main" val="184727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15</a:t>
            </a:fld>
            <a:endParaRPr lang="nl-NL"/>
          </a:p>
        </p:txBody>
      </p:sp>
    </p:spTree>
    <p:extLst>
      <p:ext uri="{BB962C8B-B14F-4D97-AF65-F5344CB8AC3E}">
        <p14:creationId xmlns:p14="http://schemas.microsoft.com/office/powerpoint/2010/main" val="67740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54301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178898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278190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366933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366182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42536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63679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275170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241717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11/4/2019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196783897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extLst>
      <p:ext uri="{BB962C8B-B14F-4D97-AF65-F5344CB8AC3E}">
        <p14:creationId xmlns:p14="http://schemas.microsoft.com/office/powerpoint/2010/main" val="28059984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2068256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5BpAgEHe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p:txBody>
          <a:bodyPr/>
          <a:lstStyle/>
          <a:p>
            <a:r>
              <a:rPr lang="nl-NL" dirty="0"/>
              <a:t>Sociale problematiek - Laaggeletterdheid</a:t>
            </a:r>
          </a:p>
        </p:txBody>
      </p:sp>
      <p:sp>
        <p:nvSpPr>
          <p:cNvPr id="3" name="Ondertitel 2">
            <a:extLst>
              <a:ext uri="{FF2B5EF4-FFF2-40B4-BE49-F238E27FC236}">
                <a16:creationId xmlns:a16="http://schemas.microsoft.com/office/drawing/2014/main" id="{EDF6C638-BD9C-4543-AC3C-C25DAA4ACE3C}"/>
              </a:ext>
            </a:extLst>
          </p:cNvPr>
          <p:cNvSpPr>
            <a:spLocks noGrp="1"/>
          </p:cNvSpPr>
          <p:nvPr>
            <p:ph type="subTitle" idx="1"/>
          </p:nvPr>
        </p:nvSpPr>
        <p:spPr>
          <a:xfrm>
            <a:off x="2807735" y="4380680"/>
            <a:ext cx="6801612" cy="1239894"/>
          </a:xfrm>
        </p:spPr>
        <p:txBody>
          <a:bodyPr>
            <a:normAutofit/>
          </a:bodyPr>
          <a:lstStyle/>
          <a:p>
            <a:r>
              <a:rPr lang="nl-NL" dirty="0">
                <a:solidFill>
                  <a:schemeClr val="bg1"/>
                </a:solidFill>
              </a:rPr>
              <a:t>Periode 8 – Maatschappelijke Zorg PBSD</a:t>
            </a:r>
          </a:p>
          <a:p>
            <a:r>
              <a:rPr lang="nl-NL">
                <a:solidFill>
                  <a:schemeClr val="bg1"/>
                </a:solidFill>
              </a:rPr>
              <a:t>Les </a:t>
            </a:r>
            <a:r>
              <a:rPr lang="nl-NL" dirty="0">
                <a:solidFill>
                  <a:schemeClr val="bg1"/>
                </a:solidFill>
              </a:rPr>
              <a:t>3</a:t>
            </a:r>
            <a:r>
              <a:rPr lang="nl-NL">
                <a:solidFill>
                  <a:schemeClr val="bg1"/>
                </a:solidFill>
              </a:rPr>
              <a:t> </a:t>
            </a:r>
            <a:r>
              <a:rPr lang="nl-NL" dirty="0">
                <a:solidFill>
                  <a:schemeClr val="bg1"/>
                </a:solidFill>
              </a:rPr>
              <a:t>– Laaggeletterdheid</a:t>
            </a:r>
          </a:p>
        </p:txBody>
      </p:sp>
    </p:spTree>
    <p:extLst>
      <p:ext uri="{BB962C8B-B14F-4D97-AF65-F5344CB8AC3E}">
        <p14:creationId xmlns:p14="http://schemas.microsoft.com/office/powerpoint/2010/main" val="66422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659988"/>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2518118" y="2358497"/>
            <a:ext cx="8688966" cy="523220"/>
          </a:xfrm>
          <a:prstGeom prst="rect">
            <a:avLst/>
          </a:prstGeom>
          <a:noFill/>
        </p:spPr>
        <p:txBody>
          <a:bodyPr wrap="square" rtlCol="0">
            <a:spAutoFit/>
          </a:bodyPr>
          <a:lstStyle/>
          <a:p>
            <a:r>
              <a:rPr lang="nl-NL" sz="2800" dirty="0">
                <a:solidFill>
                  <a:schemeClr val="bg1"/>
                </a:solidFill>
              </a:rPr>
              <a:t>Wie was er vroeger lid van de bibliotheek?</a:t>
            </a:r>
          </a:p>
        </p:txBody>
      </p:sp>
      <p:pic>
        <p:nvPicPr>
          <p:cNvPr id="3" name="Afbeelding 2">
            <a:extLst>
              <a:ext uri="{FF2B5EF4-FFF2-40B4-BE49-F238E27FC236}">
                <a16:creationId xmlns:a16="http://schemas.microsoft.com/office/drawing/2014/main" id="{56749D9E-8D73-4D25-A589-F56F5409C02E}"/>
              </a:ext>
            </a:extLst>
          </p:cNvPr>
          <p:cNvPicPr>
            <a:picLocks noChangeAspect="1"/>
          </p:cNvPicPr>
          <p:nvPr/>
        </p:nvPicPr>
        <p:blipFill>
          <a:blip r:embed="rId3"/>
          <a:stretch>
            <a:fillRect/>
          </a:stretch>
        </p:blipFill>
        <p:spPr>
          <a:xfrm>
            <a:off x="3985846" y="3176731"/>
            <a:ext cx="3657600" cy="2743200"/>
          </a:xfrm>
          <a:prstGeom prst="rect">
            <a:avLst/>
          </a:prstGeom>
        </p:spPr>
      </p:pic>
    </p:spTree>
    <p:extLst>
      <p:ext uri="{BB962C8B-B14F-4D97-AF65-F5344CB8AC3E}">
        <p14:creationId xmlns:p14="http://schemas.microsoft.com/office/powerpoint/2010/main" val="342860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923601" y="1575583"/>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751517" y="2247566"/>
            <a:ext cx="8688966" cy="523220"/>
          </a:xfrm>
          <a:prstGeom prst="rect">
            <a:avLst/>
          </a:prstGeom>
          <a:noFill/>
        </p:spPr>
        <p:txBody>
          <a:bodyPr wrap="square" rtlCol="0">
            <a:spAutoFit/>
          </a:bodyPr>
          <a:lstStyle/>
          <a:p>
            <a:r>
              <a:rPr lang="nl-NL" sz="2800" dirty="0">
                <a:solidFill>
                  <a:schemeClr val="bg1"/>
                </a:solidFill>
              </a:rPr>
              <a:t>Wie is er n</a:t>
            </a:r>
            <a:r>
              <a:rPr lang="nl-NL" sz="2800" b="1" dirty="0">
                <a:solidFill>
                  <a:schemeClr val="bg1"/>
                </a:solidFill>
              </a:rPr>
              <a:t>u</a:t>
            </a:r>
            <a:r>
              <a:rPr lang="nl-NL" sz="2800" dirty="0">
                <a:solidFill>
                  <a:schemeClr val="bg1"/>
                </a:solidFill>
              </a:rPr>
              <a:t> lid van de bibliotheek? Of heeft een e-reader?</a:t>
            </a:r>
          </a:p>
        </p:txBody>
      </p:sp>
      <p:pic>
        <p:nvPicPr>
          <p:cNvPr id="3" name="Afbeelding 2">
            <a:extLst>
              <a:ext uri="{FF2B5EF4-FFF2-40B4-BE49-F238E27FC236}">
                <a16:creationId xmlns:a16="http://schemas.microsoft.com/office/drawing/2014/main" id="{60B83E0D-7AFE-472D-ABF0-08AAC65894A0}"/>
              </a:ext>
            </a:extLst>
          </p:cNvPr>
          <p:cNvPicPr>
            <a:picLocks noChangeAspect="1"/>
          </p:cNvPicPr>
          <p:nvPr/>
        </p:nvPicPr>
        <p:blipFill>
          <a:blip r:embed="rId3"/>
          <a:stretch>
            <a:fillRect/>
          </a:stretch>
        </p:blipFill>
        <p:spPr>
          <a:xfrm>
            <a:off x="4240237" y="3106852"/>
            <a:ext cx="3711525" cy="2943814"/>
          </a:xfrm>
          <a:prstGeom prst="rect">
            <a:avLst/>
          </a:prstGeom>
        </p:spPr>
      </p:pic>
    </p:spTree>
    <p:extLst>
      <p:ext uri="{BB962C8B-B14F-4D97-AF65-F5344CB8AC3E}">
        <p14:creationId xmlns:p14="http://schemas.microsoft.com/office/powerpoint/2010/main" val="238978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923601" y="1519313"/>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2579433" y="3040781"/>
            <a:ext cx="8688966" cy="1384995"/>
          </a:xfrm>
          <a:prstGeom prst="rect">
            <a:avLst/>
          </a:prstGeom>
          <a:noFill/>
        </p:spPr>
        <p:txBody>
          <a:bodyPr wrap="square" rtlCol="0">
            <a:spAutoFit/>
          </a:bodyPr>
          <a:lstStyle/>
          <a:p>
            <a:r>
              <a:rPr lang="nl-NL" sz="2800" dirty="0">
                <a:solidFill>
                  <a:schemeClr val="bg1"/>
                </a:solidFill>
              </a:rPr>
              <a:t>Waarom is taal en lezen zo belangrijk?</a:t>
            </a:r>
          </a:p>
          <a:p>
            <a:endParaRPr lang="nl-NL" sz="2800" dirty="0">
              <a:solidFill>
                <a:schemeClr val="bg1"/>
              </a:solidFill>
            </a:endParaRPr>
          </a:p>
          <a:p>
            <a:r>
              <a:rPr lang="nl-NL" sz="2800" dirty="0">
                <a:solidFill>
                  <a:schemeClr val="bg1"/>
                </a:solidFill>
              </a:rPr>
              <a:t>Film laaggeletterdheid 3:46 min – </a:t>
            </a:r>
            <a:r>
              <a:rPr lang="nl-NL" sz="2800" dirty="0">
                <a:solidFill>
                  <a:schemeClr val="bg1"/>
                </a:solidFill>
                <a:hlinkClick r:id="rId3"/>
              </a:rPr>
              <a:t>klik hier</a:t>
            </a:r>
            <a:endParaRPr lang="nl-NL" sz="2800" dirty="0">
              <a:solidFill>
                <a:schemeClr val="bg1"/>
              </a:solidFill>
            </a:endParaRPr>
          </a:p>
        </p:txBody>
      </p:sp>
    </p:spTree>
    <p:extLst>
      <p:ext uri="{BB962C8B-B14F-4D97-AF65-F5344CB8AC3E}">
        <p14:creationId xmlns:p14="http://schemas.microsoft.com/office/powerpoint/2010/main" val="177808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923601" y="15607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688123" y="3429000"/>
            <a:ext cx="9786246" cy="523220"/>
          </a:xfrm>
          <a:prstGeom prst="rect">
            <a:avLst/>
          </a:prstGeom>
          <a:noFill/>
        </p:spPr>
        <p:txBody>
          <a:bodyPr wrap="square" rtlCol="0">
            <a:spAutoFit/>
          </a:bodyPr>
          <a:lstStyle/>
          <a:p>
            <a:r>
              <a:rPr lang="nl-NL" sz="2800" dirty="0">
                <a:solidFill>
                  <a:schemeClr val="bg1"/>
                </a:solidFill>
              </a:rPr>
              <a:t>Wat is het verschil tussen ongeletterd en laaggeletterdheid?</a:t>
            </a:r>
          </a:p>
        </p:txBody>
      </p:sp>
    </p:spTree>
    <p:extLst>
      <p:ext uri="{BB962C8B-B14F-4D97-AF65-F5344CB8AC3E}">
        <p14:creationId xmlns:p14="http://schemas.microsoft.com/office/powerpoint/2010/main" val="348664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603895" y="2675020"/>
            <a:ext cx="9631323" cy="2246769"/>
          </a:xfrm>
          <a:prstGeom prst="rect">
            <a:avLst/>
          </a:prstGeom>
          <a:noFill/>
        </p:spPr>
        <p:txBody>
          <a:bodyPr wrap="square" rtlCol="0">
            <a:spAutoFit/>
          </a:bodyPr>
          <a:lstStyle/>
          <a:p>
            <a:r>
              <a:rPr lang="nl-NL" sz="2800" b="1" dirty="0">
                <a:solidFill>
                  <a:schemeClr val="bg1"/>
                </a:solidFill>
              </a:rPr>
              <a:t>Ongeletterd</a:t>
            </a:r>
            <a:r>
              <a:rPr lang="nl-NL" sz="2800" dirty="0">
                <a:solidFill>
                  <a:schemeClr val="bg1"/>
                </a:solidFill>
              </a:rPr>
              <a:t> = niet kunnen lezen en schrijven (nooit geleerd)</a:t>
            </a:r>
          </a:p>
          <a:p>
            <a:r>
              <a:rPr lang="nl-NL" sz="2800" i="1" dirty="0">
                <a:solidFill>
                  <a:schemeClr val="bg1"/>
                </a:solidFill>
              </a:rPr>
              <a:t>(In Nederland zijn er 250.000 mensen ongeletterd)</a:t>
            </a:r>
          </a:p>
          <a:p>
            <a:endParaRPr lang="nl-NL" sz="2800" dirty="0">
              <a:solidFill>
                <a:schemeClr val="bg1"/>
              </a:solidFill>
            </a:endParaRPr>
          </a:p>
          <a:p>
            <a:r>
              <a:rPr lang="nl-NL" sz="2800" b="1" dirty="0">
                <a:solidFill>
                  <a:schemeClr val="bg1"/>
                </a:solidFill>
              </a:rPr>
              <a:t>Laaggeletterdheid</a:t>
            </a:r>
            <a:r>
              <a:rPr lang="nl-NL" sz="2800" dirty="0">
                <a:solidFill>
                  <a:schemeClr val="bg1"/>
                </a:solidFill>
              </a:rPr>
              <a:t> = wel lezen en schrijven maar moeite met het begrijpen van teksten (combinaties van woorden) </a:t>
            </a:r>
          </a:p>
        </p:txBody>
      </p:sp>
    </p:spTree>
    <p:extLst>
      <p:ext uri="{BB962C8B-B14F-4D97-AF65-F5344CB8AC3E}">
        <p14:creationId xmlns:p14="http://schemas.microsoft.com/office/powerpoint/2010/main" val="277559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688301" y="2141104"/>
            <a:ext cx="9631323" cy="3539430"/>
          </a:xfrm>
          <a:prstGeom prst="rect">
            <a:avLst/>
          </a:prstGeom>
          <a:noFill/>
        </p:spPr>
        <p:txBody>
          <a:bodyPr wrap="square" rtlCol="0">
            <a:spAutoFit/>
          </a:bodyPr>
          <a:lstStyle/>
          <a:p>
            <a:endParaRPr lang="nl-NL" sz="2800" dirty="0">
              <a:solidFill>
                <a:schemeClr val="bg1"/>
              </a:solidFill>
            </a:endParaRPr>
          </a:p>
          <a:p>
            <a:r>
              <a:rPr lang="nl-NL" sz="2800" b="1" dirty="0">
                <a:solidFill>
                  <a:schemeClr val="bg1"/>
                </a:solidFill>
              </a:rPr>
              <a:t>Laaggeletterd</a:t>
            </a:r>
            <a:r>
              <a:rPr lang="nl-NL" sz="2800" dirty="0">
                <a:solidFill>
                  <a:schemeClr val="bg1"/>
                </a:solidFill>
              </a:rPr>
              <a:t> </a:t>
            </a:r>
          </a:p>
          <a:p>
            <a:endParaRPr lang="nl-NL" sz="2800" dirty="0">
              <a:solidFill>
                <a:schemeClr val="bg1"/>
              </a:solidFill>
            </a:endParaRPr>
          </a:p>
          <a:p>
            <a:r>
              <a:rPr lang="nl-NL" sz="2800" dirty="0">
                <a:solidFill>
                  <a:schemeClr val="bg1"/>
                </a:solidFill>
              </a:rPr>
              <a:t>In Nederland is ongeveer 12% tussen de 16 en 65 jaar laaggeletterd; 2/3 hiervan is van Nederlandse afkomst.</a:t>
            </a:r>
          </a:p>
          <a:p>
            <a:endParaRPr lang="nl-NL" sz="2800" dirty="0">
              <a:solidFill>
                <a:schemeClr val="bg1"/>
              </a:solidFill>
            </a:endParaRPr>
          </a:p>
          <a:p>
            <a:r>
              <a:rPr lang="nl-NL" sz="2800" dirty="0">
                <a:solidFill>
                  <a:schemeClr val="bg1"/>
                </a:solidFill>
              </a:rPr>
              <a:t>Laaggeletterdheid zit onder leesniveau 1F (= niveau als je van de basisschool komt)</a:t>
            </a:r>
          </a:p>
        </p:txBody>
      </p:sp>
      <p:sp>
        <p:nvSpPr>
          <p:cNvPr id="3" name="Pijl: rechts 2">
            <a:extLst>
              <a:ext uri="{FF2B5EF4-FFF2-40B4-BE49-F238E27FC236}">
                <a16:creationId xmlns:a16="http://schemas.microsoft.com/office/drawing/2014/main" id="{0B28D8F6-DA89-462E-85D5-B0B5B3C0E1EA}"/>
              </a:ext>
            </a:extLst>
          </p:cNvPr>
          <p:cNvSpPr/>
          <p:nvPr/>
        </p:nvSpPr>
        <p:spPr>
          <a:xfrm>
            <a:off x="4346917" y="2620106"/>
            <a:ext cx="1101969" cy="351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83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688297" y="1668140"/>
            <a:ext cx="9631323" cy="4401205"/>
          </a:xfrm>
          <a:prstGeom prst="rect">
            <a:avLst/>
          </a:prstGeom>
          <a:noFill/>
        </p:spPr>
        <p:txBody>
          <a:bodyPr wrap="square" rtlCol="0">
            <a:spAutoFit/>
          </a:bodyPr>
          <a:lstStyle/>
          <a:p>
            <a:endParaRPr lang="nl-NL" sz="2800" dirty="0">
              <a:solidFill>
                <a:schemeClr val="bg1"/>
              </a:solidFill>
            </a:endParaRPr>
          </a:p>
          <a:p>
            <a:r>
              <a:rPr lang="nl-NL" sz="2800" b="1" dirty="0">
                <a:solidFill>
                  <a:schemeClr val="bg1"/>
                </a:solidFill>
              </a:rPr>
              <a:t>Oorzaken laaggeletterd:</a:t>
            </a:r>
            <a:endParaRPr lang="nl-NL" sz="2800" dirty="0">
              <a:solidFill>
                <a:schemeClr val="bg1"/>
              </a:solidFill>
            </a:endParaRPr>
          </a:p>
          <a:p>
            <a:endParaRPr lang="nl-NL" sz="2800" dirty="0">
              <a:solidFill>
                <a:schemeClr val="bg1"/>
              </a:solidFill>
            </a:endParaRPr>
          </a:p>
          <a:p>
            <a:pPr marL="457200" indent="-457200">
              <a:buFont typeface="Arial" panose="020B0604020202020204" pitchFamily="34" charset="0"/>
              <a:buChar char="•"/>
            </a:pPr>
            <a:r>
              <a:rPr lang="nl-NL" sz="2800" dirty="0">
                <a:solidFill>
                  <a:schemeClr val="bg1"/>
                </a:solidFill>
              </a:rPr>
              <a:t>Thuissituatie kind en zijn omgeving</a:t>
            </a:r>
          </a:p>
          <a:p>
            <a:pPr marL="457200" indent="-457200">
              <a:buFont typeface="Arial" panose="020B0604020202020204" pitchFamily="34" charset="0"/>
              <a:buChar char="•"/>
            </a:pPr>
            <a:r>
              <a:rPr lang="nl-NL" sz="2800" dirty="0">
                <a:solidFill>
                  <a:schemeClr val="bg1"/>
                </a:solidFill>
              </a:rPr>
              <a:t>Onderwijs (tempo/aandacht/uitval)</a:t>
            </a:r>
          </a:p>
          <a:p>
            <a:pPr marL="457200" indent="-457200">
              <a:buFont typeface="Arial" panose="020B0604020202020204" pitchFamily="34" charset="0"/>
              <a:buChar char="•"/>
            </a:pPr>
            <a:r>
              <a:rPr lang="nl-NL" sz="2800" dirty="0">
                <a:solidFill>
                  <a:schemeClr val="bg1"/>
                </a:solidFill>
              </a:rPr>
              <a:t>Individuele factoren:</a:t>
            </a:r>
          </a:p>
          <a:p>
            <a:pPr marL="1371600" lvl="2" indent="-457200">
              <a:buFont typeface="Arial" panose="020B0604020202020204" pitchFamily="34" charset="0"/>
              <a:buChar char="•"/>
            </a:pPr>
            <a:r>
              <a:rPr lang="nl-NL" sz="2800" dirty="0" err="1">
                <a:solidFill>
                  <a:schemeClr val="bg1"/>
                </a:solidFill>
              </a:rPr>
              <a:t>Lich</a:t>
            </a:r>
            <a:r>
              <a:rPr lang="nl-NL" sz="2800" dirty="0">
                <a:solidFill>
                  <a:schemeClr val="bg1"/>
                </a:solidFill>
              </a:rPr>
              <a:t>. of verst. beperkingen</a:t>
            </a:r>
          </a:p>
          <a:p>
            <a:pPr marL="1371600" lvl="2" indent="-457200">
              <a:buFont typeface="Arial" panose="020B0604020202020204" pitchFamily="34" charset="0"/>
              <a:buChar char="•"/>
            </a:pPr>
            <a:r>
              <a:rPr lang="nl-NL" sz="2800" dirty="0">
                <a:solidFill>
                  <a:schemeClr val="bg1"/>
                </a:solidFill>
              </a:rPr>
              <a:t>Blindheid, doofheid of chronische ziekte</a:t>
            </a:r>
          </a:p>
          <a:p>
            <a:pPr marL="1371600" lvl="2" indent="-457200">
              <a:buFont typeface="Arial" panose="020B0604020202020204" pitchFamily="34" charset="0"/>
              <a:buChar char="•"/>
            </a:pPr>
            <a:r>
              <a:rPr lang="nl-NL" sz="2800" dirty="0">
                <a:solidFill>
                  <a:schemeClr val="bg1"/>
                </a:solidFill>
              </a:rPr>
              <a:t>Leerstoornissen</a:t>
            </a:r>
          </a:p>
          <a:p>
            <a:pPr marL="1371600" lvl="2" indent="-457200">
              <a:buFont typeface="Arial" panose="020B0604020202020204" pitchFamily="34" charset="0"/>
              <a:buChar char="•"/>
            </a:pPr>
            <a:r>
              <a:rPr lang="nl-NL" sz="2800" dirty="0">
                <a:solidFill>
                  <a:schemeClr val="bg1"/>
                </a:solidFill>
              </a:rPr>
              <a:t>Dyslexie/autisme</a:t>
            </a:r>
          </a:p>
        </p:txBody>
      </p:sp>
    </p:spTree>
    <p:extLst>
      <p:ext uri="{BB962C8B-B14F-4D97-AF65-F5344CB8AC3E}">
        <p14:creationId xmlns:p14="http://schemas.microsoft.com/office/powerpoint/2010/main" val="52776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2025926" y="2835758"/>
            <a:ext cx="9631323" cy="2677656"/>
          </a:xfrm>
          <a:prstGeom prst="rect">
            <a:avLst/>
          </a:prstGeom>
          <a:noFill/>
        </p:spPr>
        <p:txBody>
          <a:bodyPr wrap="square" rtlCol="0">
            <a:spAutoFit/>
          </a:bodyPr>
          <a:lstStyle/>
          <a:p>
            <a:endParaRPr lang="nl-NL" sz="2800" dirty="0">
              <a:solidFill>
                <a:schemeClr val="bg1"/>
              </a:solidFill>
            </a:endParaRPr>
          </a:p>
          <a:p>
            <a:r>
              <a:rPr lang="nl-NL" sz="2800" b="1" dirty="0">
                <a:solidFill>
                  <a:schemeClr val="bg1"/>
                </a:solidFill>
              </a:rPr>
              <a:t>Wat zijn mogelijke gevolgen van laaggeletterd</a:t>
            </a:r>
          </a:p>
          <a:p>
            <a:r>
              <a:rPr lang="nl-NL" sz="2800" b="1" dirty="0">
                <a:solidFill>
                  <a:schemeClr val="bg1"/>
                </a:solidFill>
              </a:rPr>
              <a:t>(en is dus een sociaal probleem)?</a:t>
            </a:r>
          </a:p>
          <a:p>
            <a:endParaRPr lang="nl-NL" sz="2800" b="1" dirty="0">
              <a:solidFill>
                <a:schemeClr val="bg1"/>
              </a:solidFill>
            </a:endParaRPr>
          </a:p>
          <a:p>
            <a:endParaRPr lang="nl-NL" sz="2800" dirty="0">
              <a:solidFill>
                <a:schemeClr val="bg1"/>
              </a:solidFill>
            </a:endParaRPr>
          </a:p>
          <a:p>
            <a:endParaRPr lang="nl-NL" sz="2800" dirty="0">
              <a:solidFill>
                <a:schemeClr val="bg1"/>
              </a:solidFill>
            </a:endParaRPr>
          </a:p>
        </p:txBody>
      </p:sp>
    </p:spTree>
    <p:extLst>
      <p:ext uri="{BB962C8B-B14F-4D97-AF65-F5344CB8AC3E}">
        <p14:creationId xmlns:p14="http://schemas.microsoft.com/office/powerpoint/2010/main" val="31498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2025926" y="3088977"/>
            <a:ext cx="9631323" cy="954107"/>
          </a:xfrm>
          <a:prstGeom prst="rect">
            <a:avLst/>
          </a:prstGeom>
          <a:noFill/>
        </p:spPr>
        <p:txBody>
          <a:bodyPr wrap="square" rtlCol="0">
            <a:spAutoFit/>
          </a:bodyPr>
          <a:lstStyle/>
          <a:p>
            <a:endParaRPr lang="nl-NL" sz="2800" dirty="0">
              <a:solidFill>
                <a:schemeClr val="bg1"/>
              </a:solidFill>
            </a:endParaRPr>
          </a:p>
          <a:p>
            <a:r>
              <a:rPr lang="nl-NL" sz="2800" b="1" dirty="0">
                <a:solidFill>
                  <a:schemeClr val="bg1"/>
                </a:solidFill>
              </a:rPr>
              <a:t>Hoe kun je laaggeletterdheid herkennen?</a:t>
            </a:r>
            <a:endParaRPr lang="nl-NL" sz="2800" dirty="0">
              <a:solidFill>
                <a:schemeClr val="bg1"/>
              </a:solidFill>
            </a:endParaRPr>
          </a:p>
        </p:txBody>
      </p:sp>
    </p:spTree>
    <p:extLst>
      <p:ext uri="{BB962C8B-B14F-4D97-AF65-F5344CB8AC3E}">
        <p14:creationId xmlns:p14="http://schemas.microsoft.com/office/powerpoint/2010/main" val="1287178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831501" y="1668140"/>
            <a:ext cx="9631323" cy="5201424"/>
          </a:xfrm>
          <a:prstGeom prst="rect">
            <a:avLst/>
          </a:prstGeom>
          <a:noFill/>
        </p:spPr>
        <p:txBody>
          <a:bodyPr wrap="square" rtlCol="0">
            <a:spAutoFit/>
          </a:bodyPr>
          <a:lstStyle/>
          <a:p>
            <a:endParaRPr lang="nl-NL" sz="2800" dirty="0">
              <a:solidFill>
                <a:schemeClr val="bg1"/>
              </a:solidFill>
            </a:endParaRPr>
          </a:p>
          <a:p>
            <a:r>
              <a:rPr lang="nl-NL" sz="2800" b="1" dirty="0">
                <a:solidFill>
                  <a:schemeClr val="bg1"/>
                </a:solidFill>
              </a:rPr>
              <a:t>Hoe kun je laaggeletterdheid herkennen?</a:t>
            </a:r>
          </a:p>
          <a:p>
            <a:endParaRPr lang="nl-NL" sz="2800" b="1" dirty="0">
              <a:solidFill>
                <a:schemeClr val="bg1"/>
              </a:solidFill>
            </a:endParaRPr>
          </a:p>
          <a:p>
            <a:r>
              <a:rPr lang="nl-NL" sz="2800" b="1" dirty="0">
                <a:solidFill>
                  <a:schemeClr val="bg1"/>
                </a:solidFill>
              </a:rPr>
              <a:t>	</a:t>
            </a:r>
            <a:r>
              <a:rPr lang="nl-NL" sz="2400" dirty="0">
                <a:solidFill>
                  <a:schemeClr val="bg1"/>
                </a:solidFill>
              </a:rPr>
              <a:t>- gebruik maken van smoesjes (‘heb mijn leesbril niet bij me’)</a:t>
            </a:r>
          </a:p>
          <a:p>
            <a:r>
              <a:rPr lang="nl-NL" sz="2400" dirty="0">
                <a:solidFill>
                  <a:schemeClr val="bg1"/>
                </a:solidFill>
              </a:rPr>
              <a:t>	- nauwelijks boeken of tijdschriften in huis</a:t>
            </a:r>
          </a:p>
          <a:p>
            <a:r>
              <a:rPr lang="nl-NL" sz="2400" dirty="0">
                <a:solidFill>
                  <a:schemeClr val="bg1"/>
                </a:solidFill>
              </a:rPr>
              <a:t>	- heeft vragen die al eerder in tekstvorm gegeven zijn</a:t>
            </a:r>
          </a:p>
          <a:p>
            <a:r>
              <a:rPr lang="nl-NL" sz="2400" dirty="0">
                <a:solidFill>
                  <a:schemeClr val="bg1"/>
                </a:solidFill>
              </a:rPr>
              <a:t>	- kijkt niet naar de folder (ogen gaan niet heen en weer)</a:t>
            </a:r>
          </a:p>
          <a:p>
            <a:r>
              <a:rPr lang="nl-NL" sz="2400" dirty="0">
                <a:solidFill>
                  <a:schemeClr val="bg1"/>
                </a:solidFill>
              </a:rPr>
              <a:t>	- schrijft een volgende afspraak niet op</a:t>
            </a:r>
          </a:p>
          <a:p>
            <a:r>
              <a:rPr lang="nl-NL" sz="2400" dirty="0">
                <a:solidFill>
                  <a:schemeClr val="bg1"/>
                </a:solidFill>
              </a:rPr>
              <a:t>	- spreekt woorden verkeerd uit</a:t>
            </a:r>
          </a:p>
          <a:p>
            <a:r>
              <a:rPr lang="nl-NL" sz="2400" dirty="0">
                <a:solidFill>
                  <a:schemeClr val="bg1"/>
                </a:solidFill>
              </a:rPr>
              <a:t>	- spreekt alleen in dialect</a:t>
            </a:r>
          </a:p>
          <a:p>
            <a:endParaRPr lang="nl-NL" sz="2400" dirty="0">
              <a:solidFill>
                <a:schemeClr val="bg1"/>
              </a:solidFill>
            </a:endParaRPr>
          </a:p>
          <a:p>
            <a:r>
              <a:rPr lang="nl-NL" sz="2400" dirty="0">
                <a:solidFill>
                  <a:schemeClr val="bg1"/>
                </a:solidFill>
              </a:rPr>
              <a:t>	</a:t>
            </a:r>
          </a:p>
          <a:p>
            <a:r>
              <a:rPr lang="nl-NL" sz="2800" b="1" dirty="0">
                <a:solidFill>
                  <a:schemeClr val="bg1"/>
                </a:solidFill>
              </a:rPr>
              <a:t>	</a:t>
            </a:r>
            <a:endParaRPr lang="nl-NL" sz="2800" dirty="0">
              <a:solidFill>
                <a:schemeClr val="bg1"/>
              </a:solidFill>
            </a:endParaRPr>
          </a:p>
        </p:txBody>
      </p:sp>
    </p:spTree>
    <p:extLst>
      <p:ext uri="{BB962C8B-B14F-4D97-AF65-F5344CB8AC3E}">
        <p14:creationId xmlns:p14="http://schemas.microsoft.com/office/powerpoint/2010/main" val="21150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339925" y="1999298"/>
            <a:ext cx="7512148"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400" dirty="0">
                <a:solidFill>
                  <a:srgbClr val="000000"/>
                </a:solidFill>
                <a:latin typeface="Gill Sans MT" panose="020B0502020104020203"/>
              </a:rPr>
              <a:t>Planning van deze 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2400" dirty="0">
                <a:solidFill>
                  <a:srgbClr val="000000"/>
                </a:solidFill>
                <a:latin typeface="Gill Sans MT" panose="020B0502020104020203"/>
              </a:rPr>
              <a:t>-Welkom + A&amp;A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2400" dirty="0">
                <a:solidFill>
                  <a:srgbClr val="000000"/>
                </a:solidFill>
                <a:latin typeface="Gill Sans MT" panose="020B0502020104020203"/>
              </a:rPr>
              <a:t>-Terugblik naar de vorige les (armoede) (+- 5 min)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2400" dirty="0">
                <a:solidFill>
                  <a:srgbClr val="000000"/>
                </a:solidFill>
                <a:latin typeface="Gill Sans MT" panose="020B0502020104020203"/>
              </a:rPr>
              <a:t>-Theorie over laaggeletterdheid(+- 30 min)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2400" dirty="0">
                <a:solidFill>
                  <a:srgbClr val="000000"/>
                </a:solidFill>
                <a:latin typeface="Gill Sans MT" panose="020B0502020104020203"/>
              </a:rPr>
              <a:t>-Verwerkingsopdracht (+- </a:t>
            </a:r>
            <a:r>
              <a:rPr lang="nl-NL" sz="2400">
                <a:solidFill>
                  <a:srgbClr val="000000"/>
                </a:solidFill>
                <a:latin typeface="Gill Sans MT" panose="020B0502020104020203"/>
              </a:rPr>
              <a:t>15 minuten)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2400" dirty="0">
                <a:solidFill>
                  <a:srgbClr val="000000"/>
                </a:solidFill>
                <a:latin typeface="Gill Sans MT" panose="020B0502020104020203"/>
              </a:rPr>
              <a:t>-Groepsopdracht Vaktijdschrift (+- 30 minuten)</a:t>
            </a:r>
            <a:endParaRPr kumimoji="0" lang="nl-NL" sz="240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7353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519312"/>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718959" y="2146442"/>
            <a:ext cx="9631323" cy="4278094"/>
          </a:xfrm>
          <a:prstGeom prst="rect">
            <a:avLst/>
          </a:prstGeom>
          <a:noFill/>
        </p:spPr>
        <p:txBody>
          <a:bodyPr wrap="square" rtlCol="0">
            <a:spAutoFit/>
          </a:bodyPr>
          <a:lstStyle/>
          <a:p>
            <a:endParaRPr lang="nl-NL" sz="2800" dirty="0">
              <a:solidFill>
                <a:schemeClr val="bg1"/>
              </a:solidFill>
            </a:endParaRPr>
          </a:p>
          <a:p>
            <a:r>
              <a:rPr lang="nl-NL" sz="2800" b="1" dirty="0">
                <a:solidFill>
                  <a:schemeClr val="bg1"/>
                </a:solidFill>
              </a:rPr>
              <a:t>Laaggeletterdheid begeleiden:</a:t>
            </a:r>
          </a:p>
          <a:p>
            <a:endParaRPr lang="nl-NL" sz="2800" b="1" dirty="0">
              <a:solidFill>
                <a:schemeClr val="bg1"/>
              </a:solidFill>
            </a:endParaRPr>
          </a:p>
          <a:p>
            <a:r>
              <a:rPr lang="nl-NL" sz="2800" b="1" dirty="0">
                <a:solidFill>
                  <a:schemeClr val="bg1"/>
                </a:solidFill>
              </a:rPr>
              <a:t>	</a:t>
            </a:r>
            <a:r>
              <a:rPr lang="nl-NL" sz="2800" dirty="0">
                <a:solidFill>
                  <a:schemeClr val="bg1"/>
                </a:solidFill>
              </a:rPr>
              <a:t>- Maak het bespreekbaar</a:t>
            </a:r>
          </a:p>
          <a:p>
            <a:r>
              <a:rPr lang="nl-NL" sz="2800" dirty="0">
                <a:solidFill>
                  <a:schemeClr val="bg1"/>
                </a:solidFill>
              </a:rPr>
              <a:t>	- Cliënt motiveren om goed te leren lezen</a:t>
            </a:r>
          </a:p>
          <a:p>
            <a:r>
              <a:rPr lang="nl-NL" sz="2800" dirty="0">
                <a:solidFill>
                  <a:schemeClr val="bg1"/>
                </a:solidFill>
              </a:rPr>
              <a:t>	- Aanpassen aan niveau cliënt (houd rekening met 							laaggeletterdheid</a:t>
            </a:r>
            <a:endParaRPr lang="nl-NL" sz="2400" dirty="0">
              <a:solidFill>
                <a:schemeClr val="bg1"/>
              </a:solidFill>
            </a:endParaRPr>
          </a:p>
          <a:p>
            <a:endParaRPr lang="nl-NL" sz="2400" dirty="0">
              <a:solidFill>
                <a:schemeClr val="bg1"/>
              </a:solidFill>
            </a:endParaRPr>
          </a:p>
          <a:p>
            <a:r>
              <a:rPr lang="nl-NL" sz="2400" dirty="0">
                <a:solidFill>
                  <a:schemeClr val="bg1"/>
                </a:solidFill>
              </a:rPr>
              <a:t>	</a:t>
            </a:r>
          </a:p>
          <a:p>
            <a:r>
              <a:rPr lang="nl-NL" sz="2800" b="1" dirty="0">
                <a:solidFill>
                  <a:schemeClr val="bg1"/>
                </a:solidFill>
              </a:rPr>
              <a:t>	</a:t>
            </a:r>
            <a:endParaRPr lang="nl-NL" sz="2800" dirty="0">
              <a:solidFill>
                <a:schemeClr val="bg1"/>
              </a:solidFill>
            </a:endParaRPr>
          </a:p>
        </p:txBody>
      </p:sp>
    </p:spTree>
    <p:extLst>
      <p:ext uri="{BB962C8B-B14F-4D97-AF65-F5344CB8AC3E}">
        <p14:creationId xmlns:p14="http://schemas.microsoft.com/office/powerpoint/2010/main" val="402640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1055075" y="1645920"/>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153646B-4201-4260-B5FF-7ACC124286F8}"/>
              </a:ext>
            </a:extLst>
          </p:cNvPr>
          <p:cNvSpPr txBox="1"/>
          <p:nvPr/>
        </p:nvSpPr>
        <p:spPr>
          <a:xfrm>
            <a:off x="1866315" y="2779767"/>
            <a:ext cx="9270610" cy="3046988"/>
          </a:xfrm>
          <a:prstGeom prst="rect">
            <a:avLst/>
          </a:prstGeom>
          <a:noFill/>
        </p:spPr>
        <p:txBody>
          <a:bodyPr wrap="square" rtlCol="0">
            <a:spAutoFit/>
          </a:bodyPr>
          <a:lstStyle/>
          <a:p>
            <a:r>
              <a:rPr lang="nl-NL" sz="2800" dirty="0">
                <a:solidFill>
                  <a:schemeClr val="bg1"/>
                </a:solidFill>
              </a:rPr>
              <a:t>Opdracht digitaal (individueel):</a:t>
            </a:r>
          </a:p>
          <a:p>
            <a:endParaRPr lang="nl-NL" sz="2800" dirty="0">
              <a:solidFill>
                <a:schemeClr val="bg1"/>
              </a:solidFill>
            </a:endParaRPr>
          </a:p>
          <a:p>
            <a:r>
              <a:rPr lang="nl-NL" sz="2800" dirty="0">
                <a:solidFill>
                  <a:schemeClr val="bg1"/>
                </a:solidFill>
              </a:rPr>
              <a:t>Maak van thema 8 de VW: opdracht </a:t>
            </a:r>
            <a:r>
              <a:rPr lang="nl-NL" sz="2800" b="1" dirty="0">
                <a:solidFill>
                  <a:schemeClr val="bg1"/>
                </a:solidFill>
              </a:rPr>
              <a:t>3, 4 en 5</a:t>
            </a:r>
          </a:p>
          <a:p>
            <a:r>
              <a:rPr lang="nl-NL" sz="2800" dirty="0">
                <a:solidFill>
                  <a:schemeClr val="bg1"/>
                </a:solidFill>
              </a:rPr>
              <a:t>VW=Verwerkingsopdracht</a:t>
            </a:r>
          </a:p>
          <a:p>
            <a:endParaRPr lang="nl-NL" sz="2800" dirty="0">
              <a:solidFill>
                <a:schemeClr val="bg1"/>
              </a:solidFill>
            </a:endParaRPr>
          </a:p>
          <a:p>
            <a:endParaRPr lang="nl-NL" sz="2800" dirty="0">
              <a:solidFill>
                <a:schemeClr val="bg1"/>
              </a:solidFill>
            </a:endParaRPr>
          </a:p>
          <a:p>
            <a:r>
              <a:rPr lang="nl-NL" sz="2400" dirty="0">
                <a:solidFill>
                  <a:schemeClr val="bg1"/>
                </a:solidFill>
              </a:rPr>
              <a:t>(uit Maatschappelijke Zorg 2 – Analfabetisme en laaggeletterdheid)</a:t>
            </a:r>
          </a:p>
        </p:txBody>
      </p:sp>
      <p:pic>
        <p:nvPicPr>
          <p:cNvPr id="5" name="Afbeelding 4">
            <a:extLst>
              <a:ext uri="{FF2B5EF4-FFF2-40B4-BE49-F238E27FC236}">
                <a16:creationId xmlns:a16="http://schemas.microsoft.com/office/drawing/2014/main" id="{119D7027-4417-411B-9EF6-4C0674DD9C95}"/>
              </a:ext>
            </a:extLst>
          </p:cNvPr>
          <p:cNvPicPr>
            <a:picLocks noChangeAspect="1"/>
          </p:cNvPicPr>
          <p:nvPr/>
        </p:nvPicPr>
        <p:blipFill>
          <a:blip r:embed="rId3"/>
          <a:stretch>
            <a:fillRect/>
          </a:stretch>
        </p:blipFill>
        <p:spPr>
          <a:xfrm>
            <a:off x="8564151" y="1645920"/>
            <a:ext cx="2999492" cy="3084843"/>
          </a:xfrm>
          <a:prstGeom prst="rect">
            <a:avLst/>
          </a:prstGeom>
        </p:spPr>
      </p:pic>
      <p:sp>
        <p:nvSpPr>
          <p:cNvPr id="7" name="Ovaal 6">
            <a:extLst>
              <a:ext uri="{FF2B5EF4-FFF2-40B4-BE49-F238E27FC236}">
                <a16:creationId xmlns:a16="http://schemas.microsoft.com/office/drawing/2014/main" id="{32AB5969-CE18-4AAF-B910-33ED9D2E084C}"/>
              </a:ext>
            </a:extLst>
          </p:cNvPr>
          <p:cNvSpPr/>
          <p:nvPr/>
        </p:nvSpPr>
        <p:spPr>
          <a:xfrm>
            <a:off x="9198329" y="3827085"/>
            <a:ext cx="1298108" cy="138499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52E5AE64-A9D4-4ED5-B39D-EEE4F72C1A37}"/>
              </a:ext>
            </a:extLst>
          </p:cNvPr>
          <p:cNvSpPr txBox="1"/>
          <p:nvPr/>
        </p:nvSpPr>
        <p:spPr>
          <a:xfrm>
            <a:off x="9369082" y="4303261"/>
            <a:ext cx="956603" cy="369332"/>
          </a:xfrm>
          <a:prstGeom prst="rect">
            <a:avLst/>
          </a:prstGeom>
          <a:noFill/>
        </p:spPr>
        <p:txBody>
          <a:bodyPr wrap="square" rtlCol="0">
            <a:spAutoFit/>
          </a:bodyPr>
          <a:lstStyle/>
          <a:p>
            <a:r>
              <a:rPr lang="nl-NL" b="1" dirty="0">
                <a:solidFill>
                  <a:schemeClr val="bg1"/>
                </a:solidFill>
              </a:rPr>
              <a:t>20 min</a:t>
            </a:r>
          </a:p>
        </p:txBody>
      </p:sp>
    </p:spTree>
    <p:extLst>
      <p:ext uri="{BB962C8B-B14F-4D97-AF65-F5344CB8AC3E}">
        <p14:creationId xmlns:p14="http://schemas.microsoft.com/office/powerpoint/2010/main" val="35125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662772" y="2261582"/>
            <a:ext cx="7512148" cy="3539430"/>
          </a:xfrm>
          <a:prstGeom prst="rect">
            <a:avLst/>
          </a:prstGeom>
          <a:noFill/>
        </p:spPr>
        <p:txBody>
          <a:bodyPr wrap="square" rtlCol="0">
            <a:spAutoFit/>
          </a:bodyPr>
          <a:lstStyle/>
          <a:p>
            <a:pPr lvl="0" defTabSz="457200"/>
            <a:r>
              <a:rPr kumimoji="0" lang="nl-NL" sz="2800" b="1" i="0" u="none" strike="noStrike" kern="1200" cap="none" spc="0" normalizeH="0" baseline="0" noProof="0" dirty="0">
                <a:ln>
                  <a:noFill/>
                </a:ln>
                <a:solidFill>
                  <a:srgbClr val="000000"/>
                </a:solidFill>
                <a:effectLst/>
                <a:uLnTx/>
                <a:uFillTx/>
                <a:latin typeface="Gill Sans MT" panose="020B0502020104020203"/>
                <a:ea typeface="+mn-ea"/>
                <a:cs typeface="+mn-cs"/>
              </a:rPr>
              <a:t>Aan de slag met de opdracht:</a:t>
            </a:r>
          </a:p>
          <a:p>
            <a:pPr lvl="0" defTabSz="457200"/>
            <a:endParaRPr lang="nl-NL" sz="2800" dirty="0">
              <a:solidFill>
                <a:srgbClr val="000000"/>
              </a:solidFill>
              <a:latin typeface="Gill Sans MT" panose="020B0502020104020203"/>
            </a:endParaRPr>
          </a:p>
          <a:p>
            <a:pPr marL="342900" lvl="0" indent="-342900" defTabSz="457200">
              <a:buFont typeface="+mj-lt"/>
              <a:buAutoNum type="arabicPeriod"/>
            </a:pPr>
            <a:r>
              <a:rPr lang="nl-NL" sz="2800" dirty="0">
                <a:solidFill>
                  <a:srgbClr val="000000"/>
                </a:solidFill>
                <a:latin typeface="Gill Sans MT" panose="020B0502020104020203"/>
              </a:rPr>
              <a:t>Maak een groepje van min 2 studenten en max 4 studenten.</a:t>
            </a:r>
          </a:p>
          <a:p>
            <a:pPr marL="342900" lvl="0" indent="-342900" defTabSz="457200">
              <a:buFont typeface="+mj-lt"/>
              <a:buAutoNum type="arabicPeriod"/>
            </a:pPr>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Maak afspraken over de samenwerking.</a:t>
            </a:r>
          </a:p>
          <a:p>
            <a:pPr marL="342900" lvl="0" indent="-342900" defTabSz="457200">
              <a:buFont typeface="+mj-lt"/>
              <a:buAutoNum type="arabicPeriod"/>
            </a:pPr>
            <a:r>
              <a:rPr lang="nl-NL" sz="2800" dirty="0">
                <a:solidFill>
                  <a:srgbClr val="000000"/>
                </a:solidFill>
                <a:latin typeface="Gill Sans MT" panose="020B0502020104020203"/>
              </a:rPr>
              <a:t>Verdeel de taken (wie gaat wat doen?).</a:t>
            </a:r>
          </a:p>
          <a:p>
            <a:pPr marL="342900" lvl="0" indent="-342900" defTabSz="457200">
              <a:buFont typeface="+mj-lt"/>
              <a:buAutoNum type="arabicPeriod"/>
            </a:pPr>
            <a:r>
              <a:rPr lang="nl-NL" sz="2800" dirty="0">
                <a:solidFill>
                  <a:srgbClr val="000000"/>
                </a:solidFill>
                <a:latin typeface="Gill Sans MT" panose="020B0502020104020203"/>
              </a:rPr>
              <a:t>Bedenk gezamenlijk vragen voor het interview.</a:t>
            </a:r>
          </a:p>
          <a:p>
            <a:pPr lvl="0" defTabSz="457200"/>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nl-NL" sz="2800" i="0" u="none" strike="noStrike" kern="1200" cap="none" spc="0" normalizeH="0" baseline="0" noProof="0" dirty="0" err="1">
                <a:ln>
                  <a:noFill/>
                </a:ln>
                <a:solidFill>
                  <a:srgbClr val="000000"/>
                </a:solidFill>
                <a:effectLst/>
                <a:uLnTx/>
                <a:uFillTx/>
                <a:latin typeface="Gill Sans MT" panose="020B0502020104020203"/>
                <a:ea typeface="+mn-ea"/>
                <a:cs typeface="+mn-cs"/>
              </a:rPr>
              <a:t>Intervi</a:t>
            </a:r>
            <a:r>
              <a:rPr lang="nl-NL" sz="2800" dirty="0" err="1">
                <a:solidFill>
                  <a:srgbClr val="000000"/>
                </a:solidFill>
                <a:latin typeface="Gill Sans MT" panose="020B0502020104020203"/>
              </a:rPr>
              <a:t>ew</a:t>
            </a:r>
            <a:r>
              <a:rPr lang="nl-NL" sz="2800" dirty="0">
                <a:solidFill>
                  <a:srgbClr val="000000"/>
                </a:solidFill>
                <a:latin typeface="Gill Sans MT" panose="020B0502020104020203"/>
              </a:rPr>
              <a:t> vindt plaats in lesweek 5)</a:t>
            </a:r>
            <a:endParaRPr kumimoji="0" lang="nl-NL"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5" name="Afbeelding 4">
            <a:extLst>
              <a:ext uri="{FF2B5EF4-FFF2-40B4-BE49-F238E27FC236}">
                <a16:creationId xmlns:a16="http://schemas.microsoft.com/office/drawing/2014/main" id="{23D3D000-1E2F-434B-81A6-585E59E38F04}"/>
              </a:ext>
            </a:extLst>
          </p:cNvPr>
          <p:cNvPicPr>
            <a:picLocks noChangeAspect="1"/>
          </p:cNvPicPr>
          <p:nvPr/>
        </p:nvPicPr>
        <p:blipFill>
          <a:blip r:embed="rId3"/>
          <a:stretch>
            <a:fillRect/>
          </a:stretch>
        </p:blipFill>
        <p:spPr>
          <a:xfrm>
            <a:off x="8823327" y="94222"/>
            <a:ext cx="2999492" cy="3084843"/>
          </a:xfrm>
          <a:prstGeom prst="rect">
            <a:avLst/>
          </a:prstGeom>
        </p:spPr>
      </p:pic>
      <p:pic>
        <p:nvPicPr>
          <p:cNvPr id="6" name="Afbeelding 5">
            <a:extLst>
              <a:ext uri="{FF2B5EF4-FFF2-40B4-BE49-F238E27FC236}">
                <a16:creationId xmlns:a16="http://schemas.microsoft.com/office/drawing/2014/main" id="{34A3339F-BF8F-4BDB-ADF2-BBFFD2312086}"/>
              </a:ext>
            </a:extLst>
          </p:cNvPr>
          <p:cNvPicPr>
            <a:picLocks noChangeAspect="1"/>
          </p:cNvPicPr>
          <p:nvPr/>
        </p:nvPicPr>
        <p:blipFill>
          <a:blip r:embed="rId4"/>
          <a:stretch>
            <a:fillRect/>
          </a:stretch>
        </p:blipFill>
        <p:spPr>
          <a:xfrm>
            <a:off x="10166074" y="2635192"/>
            <a:ext cx="1310754" cy="1396105"/>
          </a:xfrm>
          <a:prstGeom prst="rect">
            <a:avLst/>
          </a:prstGeom>
        </p:spPr>
      </p:pic>
      <p:sp>
        <p:nvSpPr>
          <p:cNvPr id="7" name="Tekstvak 6">
            <a:extLst>
              <a:ext uri="{FF2B5EF4-FFF2-40B4-BE49-F238E27FC236}">
                <a16:creationId xmlns:a16="http://schemas.microsoft.com/office/drawing/2014/main" id="{0BBE5E13-443F-4EF4-9C76-8EA8AB3AED8A}"/>
              </a:ext>
            </a:extLst>
          </p:cNvPr>
          <p:cNvSpPr txBox="1"/>
          <p:nvPr/>
        </p:nvSpPr>
        <p:spPr>
          <a:xfrm>
            <a:off x="10496068" y="3015134"/>
            <a:ext cx="659612" cy="646331"/>
          </a:xfrm>
          <a:prstGeom prst="rect">
            <a:avLst/>
          </a:prstGeom>
          <a:noFill/>
        </p:spPr>
        <p:txBody>
          <a:bodyPr wrap="square" rtlCol="0">
            <a:spAutoFit/>
          </a:bodyPr>
          <a:lstStyle/>
          <a:p>
            <a:r>
              <a:rPr lang="nl-NL" b="1" dirty="0">
                <a:solidFill>
                  <a:schemeClr val="bg1"/>
                </a:solidFill>
              </a:rPr>
              <a:t>20 min.</a:t>
            </a:r>
          </a:p>
        </p:txBody>
      </p:sp>
    </p:spTree>
    <p:extLst>
      <p:ext uri="{BB962C8B-B14F-4D97-AF65-F5344CB8AC3E}">
        <p14:creationId xmlns:p14="http://schemas.microsoft.com/office/powerpoint/2010/main" val="288418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662772" y="2261582"/>
            <a:ext cx="7512148" cy="3539430"/>
          </a:xfrm>
          <a:prstGeom prst="rect">
            <a:avLst/>
          </a:prstGeom>
          <a:noFill/>
        </p:spPr>
        <p:txBody>
          <a:bodyPr wrap="square" rtlCol="0">
            <a:spAutoFit/>
          </a:bodyPr>
          <a:lstStyle/>
          <a:p>
            <a:pPr lvl="0" defTabSz="457200"/>
            <a:r>
              <a:rPr kumimoji="0" lang="nl-NL" sz="2800" b="1" i="0" u="none" strike="noStrike" kern="1200" cap="none" spc="0" normalizeH="0" baseline="0" noProof="0" dirty="0">
                <a:ln>
                  <a:noFill/>
                </a:ln>
                <a:solidFill>
                  <a:srgbClr val="000000"/>
                </a:solidFill>
                <a:effectLst/>
                <a:uLnTx/>
                <a:uFillTx/>
                <a:latin typeface="Gill Sans MT" panose="020B0502020104020203"/>
                <a:ea typeface="+mn-ea"/>
                <a:cs typeface="+mn-cs"/>
              </a:rPr>
              <a:t>Aan de slag met de opdracht:</a:t>
            </a:r>
          </a:p>
          <a:p>
            <a:pPr lvl="0" defTabSz="457200"/>
            <a:endParaRPr lang="nl-NL" sz="2800" dirty="0">
              <a:solidFill>
                <a:srgbClr val="000000"/>
              </a:solidFill>
              <a:latin typeface="Gill Sans MT" panose="020B0502020104020203"/>
            </a:endParaRPr>
          </a:p>
          <a:p>
            <a:pPr marL="342900" lvl="0" indent="-342900" defTabSz="457200">
              <a:buFont typeface="+mj-lt"/>
              <a:buAutoNum type="arabicPeriod"/>
            </a:pPr>
            <a:r>
              <a:rPr lang="nl-NL" sz="2800" dirty="0">
                <a:solidFill>
                  <a:srgbClr val="000000"/>
                </a:solidFill>
                <a:latin typeface="Gill Sans MT" panose="020B0502020104020203"/>
              </a:rPr>
              <a:t>Maak een groepje van min 2 studenten en max 4 studenten.</a:t>
            </a:r>
          </a:p>
          <a:p>
            <a:pPr marL="342900" lvl="0" indent="-342900" defTabSz="457200">
              <a:buFont typeface="+mj-lt"/>
              <a:buAutoNum type="arabicPeriod"/>
            </a:pPr>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Maak afspraken over de samenwerking.</a:t>
            </a:r>
          </a:p>
          <a:p>
            <a:pPr marL="342900" lvl="0" indent="-342900" defTabSz="457200">
              <a:buFont typeface="+mj-lt"/>
              <a:buAutoNum type="arabicPeriod"/>
            </a:pPr>
            <a:r>
              <a:rPr lang="nl-NL" sz="2800" dirty="0">
                <a:solidFill>
                  <a:srgbClr val="000000"/>
                </a:solidFill>
                <a:latin typeface="Gill Sans MT" panose="020B0502020104020203"/>
              </a:rPr>
              <a:t>Verdeel de taken (wie gaat wat doen?).</a:t>
            </a:r>
          </a:p>
          <a:p>
            <a:pPr marL="342900" lvl="0" indent="-342900" defTabSz="457200">
              <a:buFont typeface="+mj-lt"/>
              <a:buAutoNum type="arabicPeriod"/>
            </a:pPr>
            <a:r>
              <a:rPr lang="nl-NL" sz="2800" dirty="0">
                <a:solidFill>
                  <a:srgbClr val="000000"/>
                </a:solidFill>
                <a:latin typeface="Gill Sans MT" panose="020B0502020104020203"/>
              </a:rPr>
              <a:t>Bedenk gezamenlijk vragen voor het interview.</a:t>
            </a:r>
          </a:p>
          <a:p>
            <a:pPr lvl="0" defTabSz="457200"/>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nl-NL" sz="2800" i="0" u="none" strike="noStrike" kern="1200" cap="none" spc="0" normalizeH="0" baseline="0" noProof="0" dirty="0" err="1">
                <a:ln>
                  <a:noFill/>
                </a:ln>
                <a:solidFill>
                  <a:srgbClr val="000000"/>
                </a:solidFill>
                <a:effectLst/>
                <a:uLnTx/>
                <a:uFillTx/>
                <a:latin typeface="Gill Sans MT" panose="020B0502020104020203"/>
                <a:ea typeface="+mn-ea"/>
                <a:cs typeface="+mn-cs"/>
              </a:rPr>
              <a:t>Intervi</a:t>
            </a:r>
            <a:r>
              <a:rPr lang="nl-NL" sz="2800" dirty="0" err="1">
                <a:solidFill>
                  <a:srgbClr val="000000"/>
                </a:solidFill>
                <a:latin typeface="Gill Sans MT" panose="020B0502020104020203"/>
              </a:rPr>
              <a:t>ew</a:t>
            </a:r>
            <a:r>
              <a:rPr lang="nl-NL" sz="2800" dirty="0">
                <a:solidFill>
                  <a:srgbClr val="000000"/>
                </a:solidFill>
                <a:latin typeface="Gill Sans MT" panose="020B0502020104020203"/>
              </a:rPr>
              <a:t> vindt plaats in lesweek 5)</a:t>
            </a:r>
            <a:endParaRPr kumimoji="0" lang="nl-NL"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5" name="Afbeelding 4">
            <a:extLst>
              <a:ext uri="{FF2B5EF4-FFF2-40B4-BE49-F238E27FC236}">
                <a16:creationId xmlns:a16="http://schemas.microsoft.com/office/drawing/2014/main" id="{23D3D000-1E2F-434B-81A6-585E59E38F04}"/>
              </a:ext>
            </a:extLst>
          </p:cNvPr>
          <p:cNvPicPr>
            <a:picLocks noChangeAspect="1"/>
          </p:cNvPicPr>
          <p:nvPr/>
        </p:nvPicPr>
        <p:blipFill>
          <a:blip r:embed="rId3"/>
          <a:stretch>
            <a:fillRect/>
          </a:stretch>
        </p:blipFill>
        <p:spPr>
          <a:xfrm>
            <a:off x="8823327" y="94222"/>
            <a:ext cx="2999492" cy="3084843"/>
          </a:xfrm>
          <a:prstGeom prst="rect">
            <a:avLst/>
          </a:prstGeom>
        </p:spPr>
      </p:pic>
      <p:pic>
        <p:nvPicPr>
          <p:cNvPr id="6" name="Afbeelding 5">
            <a:extLst>
              <a:ext uri="{FF2B5EF4-FFF2-40B4-BE49-F238E27FC236}">
                <a16:creationId xmlns:a16="http://schemas.microsoft.com/office/drawing/2014/main" id="{34A3339F-BF8F-4BDB-ADF2-BBFFD2312086}"/>
              </a:ext>
            </a:extLst>
          </p:cNvPr>
          <p:cNvPicPr>
            <a:picLocks noChangeAspect="1"/>
          </p:cNvPicPr>
          <p:nvPr/>
        </p:nvPicPr>
        <p:blipFill>
          <a:blip r:embed="rId4"/>
          <a:stretch>
            <a:fillRect/>
          </a:stretch>
        </p:blipFill>
        <p:spPr>
          <a:xfrm>
            <a:off x="10166074" y="2635192"/>
            <a:ext cx="1310754" cy="1396105"/>
          </a:xfrm>
          <a:prstGeom prst="rect">
            <a:avLst/>
          </a:prstGeom>
        </p:spPr>
      </p:pic>
      <p:sp>
        <p:nvSpPr>
          <p:cNvPr id="7" name="Tekstvak 6">
            <a:extLst>
              <a:ext uri="{FF2B5EF4-FFF2-40B4-BE49-F238E27FC236}">
                <a16:creationId xmlns:a16="http://schemas.microsoft.com/office/drawing/2014/main" id="{0BBE5E13-443F-4EF4-9C76-8EA8AB3AED8A}"/>
              </a:ext>
            </a:extLst>
          </p:cNvPr>
          <p:cNvSpPr txBox="1"/>
          <p:nvPr/>
        </p:nvSpPr>
        <p:spPr>
          <a:xfrm>
            <a:off x="10496068" y="3015134"/>
            <a:ext cx="659612" cy="646331"/>
          </a:xfrm>
          <a:prstGeom prst="rect">
            <a:avLst/>
          </a:prstGeom>
          <a:noFill/>
        </p:spPr>
        <p:txBody>
          <a:bodyPr wrap="square" rtlCol="0">
            <a:spAutoFit/>
          </a:bodyPr>
          <a:lstStyle/>
          <a:p>
            <a:r>
              <a:rPr lang="nl-NL" b="1" dirty="0">
                <a:solidFill>
                  <a:schemeClr val="bg1"/>
                </a:solidFill>
              </a:rPr>
              <a:t>20 min.</a:t>
            </a:r>
          </a:p>
        </p:txBody>
      </p:sp>
    </p:spTree>
    <p:extLst>
      <p:ext uri="{BB962C8B-B14F-4D97-AF65-F5344CB8AC3E}">
        <p14:creationId xmlns:p14="http://schemas.microsoft.com/office/powerpoint/2010/main" val="396057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405484" y="1676806"/>
            <a:ext cx="8009027" cy="4708981"/>
          </a:xfrm>
          <a:prstGeom prst="rect">
            <a:avLst/>
          </a:prstGeom>
          <a:noFill/>
        </p:spPr>
        <p:txBody>
          <a:bodyPr wrap="square" rtlCol="0">
            <a:spAutoFit/>
          </a:bodyPr>
          <a:lstStyle/>
          <a:p>
            <a:pPr lvl="0" defTabSz="457200"/>
            <a:endParaRPr lang="nl-NL" sz="2400" dirty="0">
              <a:solidFill>
                <a:srgbClr val="000000"/>
              </a:solidFill>
              <a:latin typeface="Gill Sans MT" panose="020B0502020104020203"/>
            </a:endParaRPr>
          </a:p>
          <a:p>
            <a:pPr lvl="0" defTabSz="457200"/>
            <a:r>
              <a:rPr lang="nl-NL" sz="2400" dirty="0">
                <a:solidFill>
                  <a:srgbClr val="000000"/>
                </a:solidFill>
              </a:rPr>
              <a:t>Maak een </a:t>
            </a:r>
            <a:r>
              <a:rPr lang="nl-NL" sz="2400" b="1" dirty="0">
                <a:solidFill>
                  <a:srgbClr val="000000"/>
                </a:solidFill>
              </a:rPr>
              <a:t>tijdschrift</a:t>
            </a:r>
            <a:r>
              <a:rPr lang="nl-NL" sz="2400" dirty="0">
                <a:solidFill>
                  <a:srgbClr val="000000"/>
                </a:solidFill>
              </a:rPr>
              <a:t> over sociale problematiek. Het tijdschrift bevat de volgende onderdelen:</a:t>
            </a:r>
          </a:p>
          <a:p>
            <a:pPr lvl="0" defTabSz="457200"/>
            <a:endParaRPr lang="nl-NL" dirty="0">
              <a:solidFill>
                <a:srgbClr val="000000"/>
              </a:solidFill>
            </a:endParaRPr>
          </a:p>
          <a:p>
            <a:pPr lvl="0" defTabSz="457200"/>
            <a:r>
              <a:rPr lang="nl-NL" sz="2400" dirty="0">
                <a:solidFill>
                  <a:srgbClr val="000000"/>
                </a:solidFill>
              </a:rPr>
              <a:t>-2 artikelen over sociale problemen (met als doel informerend, amuserend of overtuigend).</a:t>
            </a:r>
          </a:p>
          <a:p>
            <a:pPr lvl="0" defTabSz="457200"/>
            <a:r>
              <a:rPr lang="nl-NL" sz="2400" dirty="0">
                <a:solidFill>
                  <a:srgbClr val="000000"/>
                </a:solidFill>
              </a:rPr>
              <a:t>-1 uitgewerkt interview met iemand uit het werkveld</a:t>
            </a:r>
          </a:p>
          <a:p>
            <a:pPr lvl="0" defTabSz="457200"/>
            <a:r>
              <a:rPr lang="nl-NL" sz="2400" dirty="0">
                <a:solidFill>
                  <a:srgbClr val="000000"/>
                </a:solidFill>
              </a:rPr>
              <a:t>-2 informerende items over een sociaal probleem gericht op methodiek, interventie of verdieping.</a:t>
            </a:r>
          </a:p>
          <a:p>
            <a:pPr lvl="0" defTabSz="457200"/>
            <a:r>
              <a:rPr lang="nl-NL" sz="2400" dirty="0">
                <a:solidFill>
                  <a:srgbClr val="000000"/>
                </a:solidFill>
              </a:rPr>
              <a:t>-2 creatieve items zoals een gedicht, tekening of puzzel over sociale problematiek.</a:t>
            </a:r>
          </a:p>
          <a:p>
            <a:pPr lvl="0" defTabSz="457200"/>
            <a:r>
              <a:rPr lang="nl-NL" sz="2400" i="1" dirty="0">
                <a:solidFill>
                  <a:srgbClr val="000000"/>
                </a:solidFill>
              </a:rPr>
              <a:t>Facultatief: 1 innovatief item over sociale problematiek.</a:t>
            </a:r>
          </a:p>
          <a:p>
            <a:pPr lvl="0" defTabSz="457200"/>
            <a:endParaRPr kumimoji="0" lang="nl-NL"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8102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339925" y="3429000"/>
            <a:ext cx="7512148"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800" b="1" dirty="0">
                <a:solidFill>
                  <a:srgbClr val="000000"/>
                </a:solidFill>
                <a:latin typeface="Gill Sans MT" panose="020B0502020104020203"/>
              </a:rPr>
              <a:t>Wat was ook alweer de d</a:t>
            </a:r>
            <a:r>
              <a:rPr kumimoji="0" lang="nl-NL" sz="2800" b="1" i="0" u="none" strike="noStrike" kern="1200" cap="none" spc="0" normalizeH="0" baseline="0" noProof="0" dirty="0" err="1">
                <a:ln>
                  <a:noFill/>
                </a:ln>
                <a:solidFill>
                  <a:srgbClr val="000000"/>
                </a:solidFill>
                <a:effectLst/>
                <a:uLnTx/>
                <a:uFillTx/>
                <a:latin typeface="Gill Sans MT" panose="020B0502020104020203"/>
                <a:ea typeface="+mn-ea"/>
                <a:cs typeface="+mn-cs"/>
              </a:rPr>
              <a:t>efinitie</a:t>
            </a:r>
            <a:r>
              <a:rPr kumimoji="0" lang="nl-NL" sz="2800" b="1" i="0" u="none" strike="noStrike" kern="1200" cap="none" spc="0" normalizeH="0" baseline="0" noProof="0" dirty="0">
                <a:ln>
                  <a:noFill/>
                </a:ln>
                <a:solidFill>
                  <a:srgbClr val="000000"/>
                </a:solidFill>
                <a:effectLst/>
                <a:uLnTx/>
                <a:uFillTx/>
                <a:latin typeface="Gill Sans MT" panose="020B0502020104020203"/>
                <a:ea typeface="+mn-ea"/>
                <a:cs typeface="+mn-cs"/>
              </a:rPr>
              <a:t> van armoede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Gill Sans MT" panose="020B0502020104020203"/>
                <a:ea typeface="+mn-ea"/>
                <a:cs typeface="+mn-cs"/>
              </a:rPr>
              <a:t>MZ 2 thema 6.1 </a:t>
            </a:r>
            <a:r>
              <a:rPr kumimoji="0" lang="nl-NL" sz="1400" b="0" i="0" u="none" strike="noStrike" kern="1200" cap="none" spc="0" normalizeH="0" baseline="0" noProof="0" dirty="0" err="1">
                <a:ln>
                  <a:noFill/>
                </a:ln>
                <a:solidFill>
                  <a:srgbClr val="000000"/>
                </a:solidFill>
                <a:effectLst/>
                <a:uLnTx/>
                <a:uFillTx/>
                <a:latin typeface="Gill Sans MT" panose="020B0502020104020203"/>
                <a:ea typeface="+mn-ea"/>
                <a:cs typeface="+mn-cs"/>
              </a:rPr>
              <a:t>blz</a:t>
            </a:r>
            <a:r>
              <a:rPr kumimoji="0" lang="nl-NL" sz="1400" b="0" i="0" u="none" strike="noStrike" kern="1200" cap="none" spc="0" normalizeH="0" baseline="0" noProof="0" dirty="0">
                <a:ln>
                  <a:noFill/>
                </a:ln>
                <a:solidFill>
                  <a:srgbClr val="000000"/>
                </a:solidFill>
                <a:effectLst/>
                <a:uLnTx/>
                <a:uFillTx/>
                <a:latin typeface="Gill Sans MT" panose="020B0502020104020203"/>
                <a:ea typeface="+mn-ea"/>
                <a:cs typeface="+mn-cs"/>
              </a:rPr>
              <a:t> 116</a:t>
            </a:r>
          </a:p>
        </p:txBody>
      </p:sp>
    </p:spTree>
    <p:extLst>
      <p:ext uri="{BB962C8B-B14F-4D97-AF65-F5344CB8AC3E}">
        <p14:creationId xmlns:p14="http://schemas.microsoft.com/office/powerpoint/2010/main" val="411157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321169" y="2584747"/>
            <a:ext cx="7512148"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Gill Sans MT" panose="020B0502020104020203"/>
                <a:ea typeface="+mn-ea"/>
                <a:cs typeface="+mn-cs"/>
              </a:rPr>
              <a:t>Definitie </a:t>
            </a:r>
            <a:r>
              <a:rPr kumimoji="0" lang="nl-NL" sz="2800" b="1" i="0" u="none" strike="noStrike" kern="1200" cap="none" spc="0" normalizeH="0" baseline="0" noProof="0" dirty="0" err="1">
                <a:ln>
                  <a:noFill/>
                </a:ln>
                <a:solidFill>
                  <a:srgbClr val="000000"/>
                </a:solidFill>
                <a:effectLst/>
                <a:uLnTx/>
                <a:uFillTx/>
                <a:latin typeface="Gill Sans MT" panose="020B0502020104020203"/>
                <a:ea typeface="+mn-ea"/>
                <a:cs typeface="+mn-cs"/>
              </a:rPr>
              <a:t>Angerenstein</a:t>
            </a:r>
            <a:r>
              <a:rPr kumimoji="0" lang="nl-NL" sz="2800" b="1" i="0" u="none" strike="noStrike" kern="1200" cap="none" spc="0" normalizeH="0" baseline="0" noProof="0" dirty="0">
                <a:ln>
                  <a:noFill/>
                </a:ln>
                <a:solidFill>
                  <a:srgbClr val="000000"/>
                </a:solidFill>
                <a:effectLst/>
                <a:uLnTx/>
                <a:uFillTx/>
                <a:latin typeface="Gill Sans MT" panose="020B0502020104020203"/>
                <a:ea typeface="+mn-ea"/>
                <a:cs typeface="+mn-cs"/>
              </a:rPr>
              <a:t> armoede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Gill Sans MT" panose="020B0502020104020203"/>
                <a:ea typeface="+mn-ea"/>
                <a:cs typeface="+mn-cs"/>
              </a:rPr>
              <a:t>Is een situatie waarin men te weinig geld heeft om deel te nemen aan de samenleving.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Gill Sans MT" panose="020B0502020104020203"/>
                <a:ea typeface="+mn-ea"/>
                <a:cs typeface="+mn-cs"/>
              </a:rPr>
              <a:t>MZ 2 thema 6.1 </a:t>
            </a:r>
            <a:r>
              <a:rPr kumimoji="0" lang="nl-NL" sz="1400" b="0" i="0" u="none" strike="noStrike" kern="1200" cap="none" spc="0" normalizeH="0" baseline="0" noProof="0" dirty="0" err="1">
                <a:ln>
                  <a:noFill/>
                </a:ln>
                <a:solidFill>
                  <a:srgbClr val="000000"/>
                </a:solidFill>
                <a:effectLst/>
                <a:uLnTx/>
                <a:uFillTx/>
                <a:latin typeface="Gill Sans MT" panose="020B0502020104020203"/>
                <a:ea typeface="+mn-ea"/>
                <a:cs typeface="+mn-cs"/>
              </a:rPr>
              <a:t>blz</a:t>
            </a:r>
            <a:r>
              <a:rPr kumimoji="0" lang="nl-NL" sz="1400" b="0" i="0" u="none" strike="noStrike" kern="1200" cap="none" spc="0" normalizeH="0" baseline="0" noProof="0" dirty="0">
                <a:ln>
                  <a:noFill/>
                </a:ln>
                <a:solidFill>
                  <a:srgbClr val="000000"/>
                </a:solidFill>
                <a:effectLst/>
                <a:uLnTx/>
                <a:uFillTx/>
                <a:latin typeface="Gill Sans MT" panose="020B0502020104020203"/>
                <a:ea typeface="+mn-ea"/>
                <a:cs typeface="+mn-cs"/>
              </a:rPr>
              <a:t> 116</a:t>
            </a:r>
          </a:p>
        </p:txBody>
      </p:sp>
    </p:spTree>
    <p:extLst>
      <p:ext uri="{BB962C8B-B14F-4D97-AF65-F5344CB8AC3E}">
        <p14:creationId xmlns:p14="http://schemas.microsoft.com/office/powerpoint/2010/main" val="101223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1880154" y="2054087"/>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339926" y="3322982"/>
            <a:ext cx="7512148"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Hoeveel mensen in Nederlandse leven in armoede?</a:t>
            </a:r>
            <a:endParaRPr kumimoji="0" lang="nl-NL" sz="140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1987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653926" y="3000245"/>
            <a:ext cx="7512148"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Volgens het Sociaal Cultureel Planbureau leven in Nederland meer dan </a:t>
            </a:r>
            <a:r>
              <a:rPr kumimoji="0" lang="nl-NL" sz="2800" i="0" u="none" strike="noStrike" kern="1200" cap="none" spc="0" normalizeH="0" baseline="0" noProof="0" dirty="0">
                <a:ln>
                  <a:noFill/>
                </a:ln>
                <a:solidFill>
                  <a:srgbClr val="FF0000"/>
                </a:solidFill>
                <a:effectLst/>
                <a:uLnTx/>
                <a:uFillTx/>
                <a:latin typeface="Gill Sans MT" panose="020B0502020104020203"/>
                <a:ea typeface="+mn-ea"/>
                <a:cs typeface="+mn-cs"/>
              </a:rPr>
              <a:t>1 miljoen </a:t>
            </a:r>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mensen in armoede.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800" dirty="0">
              <a:solidFill>
                <a:srgbClr val="000000"/>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srgbClr val="000000"/>
                </a:solidFill>
                <a:effectLst/>
                <a:uLnTx/>
                <a:uFillTx/>
                <a:latin typeface="Gill Sans MT" panose="020B0502020104020203"/>
                <a:ea typeface="+mn-ea"/>
                <a:cs typeface="+mn-cs"/>
              </a:rPr>
              <a:t>SCP cijfers uit 2016 </a:t>
            </a:r>
          </a:p>
        </p:txBody>
      </p:sp>
    </p:spTree>
    <p:extLst>
      <p:ext uri="{BB962C8B-B14F-4D97-AF65-F5344CB8AC3E}">
        <p14:creationId xmlns:p14="http://schemas.microsoft.com/office/powerpoint/2010/main" val="120432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653926" y="3429000"/>
            <a:ext cx="7512148" cy="954107"/>
          </a:xfrm>
          <a:prstGeom prst="rect">
            <a:avLst/>
          </a:prstGeom>
          <a:noFill/>
        </p:spPr>
        <p:txBody>
          <a:bodyPr wrap="square" rtlCol="0">
            <a:spAutoFit/>
          </a:bodyPr>
          <a:lstStyle/>
          <a:p>
            <a:pPr lvl="0" defTabSz="457200"/>
            <a:r>
              <a:rPr lang="nl-NL" sz="2800" dirty="0">
                <a:solidFill>
                  <a:srgbClr val="000000"/>
                </a:solidFill>
              </a:rPr>
              <a:t>Welke twee perspectieven op armoede bestaan er?</a:t>
            </a:r>
          </a:p>
        </p:txBody>
      </p:sp>
    </p:spTree>
    <p:extLst>
      <p:ext uri="{BB962C8B-B14F-4D97-AF65-F5344CB8AC3E}">
        <p14:creationId xmlns:p14="http://schemas.microsoft.com/office/powerpoint/2010/main" val="325704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759941" y="2647122"/>
            <a:ext cx="7512148" cy="2954655"/>
          </a:xfrm>
          <a:prstGeom prst="rect">
            <a:avLst/>
          </a:prstGeom>
          <a:noFill/>
        </p:spPr>
        <p:txBody>
          <a:bodyPr wrap="square" rtlCol="0">
            <a:spAutoFit/>
          </a:bodyPr>
          <a:lstStyle/>
          <a:p>
            <a:pPr lvl="0" defTabSz="457200"/>
            <a:r>
              <a:rPr lang="nl-NL" sz="2800" dirty="0">
                <a:solidFill>
                  <a:srgbClr val="000000"/>
                </a:solidFill>
              </a:rPr>
              <a:t>Twee perspectieven op armoede:</a:t>
            </a:r>
          </a:p>
          <a:p>
            <a:pPr lvl="0" defTabSz="457200"/>
            <a:endParaRPr lang="nl-NL" sz="2800" dirty="0">
              <a:solidFill>
                <a:srgbClr val="000000"/>
              </a:solidFill>
            </a:endParaRPr>
          </a:p>
          <a:p>
            <a:pPr marL="457200" lvl="0" indent="-457200" defTabSz="457200">
              <a:buFont typeface="Arial" panose="020B0604020202020204" pitchFamily="34" charset="0"/>
              <a:buChar char="•"/>
            </a:pPr>
            <a:r>
              <a:rPr lang="nl-NL" sz="2800" dirty="0">
                <a:solidFill>
                  <a:srgbClr val="000000"/>
                </a:solidFill>
              </a:rPr>
              <a:t>Basisbehoefte</a:t>
            </a:r>
          </a:p>
          <a:p>
            <a:pPr lvl="0" defTabSz="457200"/>
            <a:endParaRPr lang="nl-NL" sz="2800" dirty="0">
              <a:solidFill>
                <a:srgbClr val="000000"/>
              </a:solidFill>
            </a:endParaRPr>
          </a:p>
          <a:p>
            <a:pPr marL="457200" lvl="0" indent="-457200" defTabSz="457200">
              <a:buFont typeface="Arial" panose="020B0604020202020204" pitchFamily="34" charset="0"/>
              <a:buChar char="•"/>
            </a:pPr>
            <a:r>
              <a:rPr lang="nl-NL" sz="2800" dirty="0">
                <a:solidFill>
                  <a:srgbClr val="000000"/>
                </a:solidFill>
              </a:rPr>
              <a:t>Niet-veel-maar-toereikend</a:t>
            </a:r>
          </a:p>
          <a:p>
            <a:pPr lvl="0" defTabSz="457200"/>
            <a:endPar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lvl="0" defTabSz="457200"/>
            <a:r>
              <a:rPr lang="nl-NL" dirty="0">
                <a:solidFill>
                  <a:srgbClr val="000000"/>
                </a:solidFill>
                <a:latin typeface="Gill Sans MT" panose="020B0502020104020203"/>
              </a:rPr>
              <a:t>Bron: SCP </a:t>
            </a:r>
            <a:endParaRPr kumimoji="0" lang="nl-NL"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5245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LAAGGELETTERDHEID</a:t>
            </a:r>
          </a:p>
        </p:txBody>
      </p:sp>
      <p:sp>
        <p:nvSpPr>
          <p:cNvPr id="4" name="Rechthoek 3">
            <a:extLst>
              <a:ext uri="{FF2B5EF4-FFF2-40B4-BE49-F238E27FC236}">
                <a16:creationId xmlns:a16="http://schemas.microsoft.com/office/drawing/2014/main" id="{3FFF999B-2BB1-41D6-8F09-49C61E005452}"/>
              </a:ext>
            </a:extLst>
          </p:cNvPr>
          <p:cNvSpPr/>
          <p:nvPr/>
        </p:nvSpPr>
        <p:spPr>
          <a:xfrm>
            <a:off x="729176" y="1659988"/>
            <a:ext cx="10733648" cy="478301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kstvak 4">
            <a:extLst>
              <a:ext uri="{FF2B5EF4-FFF2-40B4-BE49-F238E27FC236}">
                <a16:creationId xmlns:a16="http://schemas.microsoft.com/office/drawing/2014/main" id="{740E6AF6-52A3-429B-BB89-2D70BDF9767F}"/>
              </a:ext>
            </a:extLst>
          </p:cNvPr>
          <p:cNvSpPr txBox="1"/>
          <p:nvPr/>
        </p:nvSpPr>
        <p:spPr>
          <a:xfrm>
            <a:off x="1420837" y="1980028"/>
            <a:ext cx="9294055" cy="523220"/>
          </a:xfrm>
          <a:prstGeom prst="rect">
            <a:avLst/>
          </a:prstGeom>
          <a:noFill/>
        </p:spPr>
        <p:txBody>
          <a:bodyPr wrap="square" rtlCol="0">
            <a:spAutoFit/>
          </a:bodyPr>
          <a:lstStyle/>
          <a:p>
            <a:r>
              <a:rPr lang="nl-NL" sz="2800" dirty="0">
                <a:solidFill>
                  <a:schemeClr val="bg1"/>
                </a:solidFill>
              </a:rPr>
              <a:t>Wie is er vroeger als kind voorgelezen voor het slapen gaan?</a:t>
            </a:r>
          </a:p>
        </p:txBody>
      </p:sp>
      <p:pic>
        <p:nvPicPr>
          <p:cNvPr id="6" name="Afbeelding 5">
            <a:extLst>
              <a:ext uri="{FF2B5EF4-FFF2-40B4-BE49-F238E27FC236}">
                <a16:creationId xmlns:a16="http://schemas.microsoft.com/office/drawing/2014/main" id="{22570C59-A51D-4AFE-801B-641141ADE2DC}"/>
              </a:ext>
            </a:extLst>
          </p:cNvPr>
          <p:cNvPicPr>
            <a:picLocks noChangeAspect="1"/>
          </p:cNvPicPr>
          <p:nvPr/>
        </p:nvPicPr>
        <p:blipFill>
          <a:blip r:embed="rId3"/>
          <a:stretch>
            <a:fillRect/>
          </a:stretch>
        </p:blipFill>
        <p:spPr>
          <a:xfrm>
            <a:off x="3310011" y="2934135"/>
            <a:ext cx="5571978" cy="3134238"/>
          </a:xfrm>
          <a:prstGeom prst="rect">
            <a:avLst/>
          </a:prstGeom>
        </p:spPr>
      </p:pic>
    </p:spTree>
    <p:extLst>
      <p:ext uri="{BB962C8B-B14F-4D97-AF65-F5344CB8AC3E}">
        <p14:creationId xmlns:p14="http://schemas.microsoft.com/office/powerpoint/2010/main" val="2819691924"/>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858</Words>
  <Application>Microsoft Office PowerPoint</Application>
  <PresentationFormat>Breedbeeld</PresentationFormat>
  <Paragraphs>198</Paragraphs>
  <Slides>24</Slides>
  <Notes>18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Gill Sans MT</vt:lpstr>
      <vt:lpstr>Pakket</vt:lpstr>
      <vt:lpstr>Sociale problematiek - Laaggeletterdheid</vt:lpstr>
      <vt:lpstr>Sociale problematiek</vt:lpstr>
      <vt:lpstr>Sociale problematiek</vt:lpstr>
      <vt:lpstr>Sociale problematiek</vt:lpstr>
      <vt:lpstr>Sociale problematiek</vt:lpstr>
      <vt:lpstr>Sociale problematiek</vt:lpstr>
      <vt:lpstr>Sociale problematiek</vt:lpstr>
      <vt:lpstr>Sociale problematiek</vt:lpstr>
      <vt:lpstr>LAAGGELETTERDHEID</vt:lpstr>
      <vt:lpstr>LAAGGELETTERDHEID</vt:lpstr>
      <vt:lpstr>LAAGGELETTERDHEID</vt:lpstr>
      <vt:lpstr>LAAGGELETTERDHEID</vt:lpstr>
      <vt:lpstr>LAAGGELETTERDHEID</vt:lpstr>
      <vt:lpstr>LAAGGELETTERDHEID</vt:lpstr>
      <vt:lpstr>LAAGGELETTERDHEID</vt:lpstr>
      <vt:lpstr>LAAGGELETTERDHEID</vt:lpstr>
      <vt:lpstr>LAAGGELETTERDHEID</vt:lpstr>
      <vt:lpstr>LAAGGELETTERDHEID</vt:lpstr>
      <vt:lpstr>LAAGGELETTERDHEID</vt:lpstr>
      <vt:lpstr>LAAGGELETTERDHEID</vt:lpstr>
      <vt:lpstr>LAAGGELETTERDHEID</vt:lpstr>
      <vt:lpstr>Sociale problematiek</vt:lpstr>
      <vt:lpstr>Sociale problematiek</vt:lpstr>
      <vt:lpstr>Sociale problematiek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Sociale problematiek</dc:title>
  <dc:creator>Mariëlle  Huisman</dc:creator>
  <cp:lastModifiedBy>Mariëlle  Huisman</cp:lastModifiedBy>
  <cp:revision>2</cp:revision>
  <dcterms:created xsi:type="dcterms:W3CDTF">2019-05-12T10:55:35Z</dcterms:created>
  <dcterms:modified xsi:type="dcterms:W3CDTF">2019-11-04T12:20:49Z</dcterms:modified>
</cp:coreProperties>
</file>